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2"/>
  </p:notesMasterIdLst>
  <p:sldIdLst>
    <p:sldId id="265" r:id="rId2"/>
    <p:sldId id="300" r:id="rId3"/>
    <p:sldId id="256" r:id="rId4"/>
    <p:sldId id="266" r:id="rId5"/>
    <p:sldId id="257" r:id="rId6"/>
    <p:sldId id="269" r:id="rId7"/>
    <p:sldId id="268" r:id="rId8"/>
    <p:sldId id="267" r:id="rId9"/>
    <p:sldId id="270" r:id="rId10"/>
    <p:sldId id="271" r:id="rId11"/>
    <p:sldId id="272" r:id="rId12"/>
    <p:sldId id="273" r:id="rId13"/>
    <p:sldId id="274" r:id="rId14"/>
    <p:sldId id="275" r:id="rId15"/>
    <p:sldId id="276" r:id="rId16"/>
    <p:sldId id="277" r:id="rId17"/>
    <p:sldId id="258" r:id="rId18"/>
    <p:sldId id="279" r:id="rId19"/>
    <p:sldId id="284" r:id="rId20"/>
    <p:sldId id="281" r:id="rId21"/>
    <p:sldId id="259" r:id="rId22"/>
    <p:sldId id="282" r:id="rId23"/>
    <p:sldId id="285"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78" r:id="rId37"/>
    <p:sldId id="301" r:id="rId38"/>
    <p:sldId id="299" r:id="rId39"/>
    <p:sldId id="261" r:id="rId40"/>
    <p:sldId id="264"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94"/>
    <p:restoredTop sz="84080"/>
  </p:normalViewPr>
  <p:slideViewPr>
    <p:cSldViewPr snapToGrid="0">
      <p:cViewPr varScale="1">
        <p:scale>
          <a:sx n="166" d="100"/>
          <a:sy n="166" d="100"/>
        </p:scale>
        <p:origin x="976"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930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SLIDES_API11121746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SLIDES_API1112174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we look at the figure on the right, </a:t>
            </a:r>
          </a:p>
          <a:p>
            <a:pPr marL="0" lvl="0" indent="0" algn="l" rtl="0">
              <a:spcBef>
                <a:spcPts val="0"/>
              </a:spcBef>
              <a:spcAft>
                <a:spcPts val="0"/>
              </a:spcAft>
              <a:buNone/>
            </a:pPr>
            <a:r>
              <a:rPr lang="en-US" dirty="0"/>
              <a:t>When we have a large loss during training, it could be </a:t>
            </a:r>
          </a:p>
          <a:p>
            <a:pPr marL="0" lvl="0" indent="0" algn="l" rtl="0">
              <a:spcBef>
                <a:spcPts val="0"/>
              </a:spcBef>
              <a:spcAft>
                <a:spcPts val="0"/>
              </a:spcAft>
              <a:buNone/>
            </a:pPr>
            <a:r>
              <a:rPr lang="en-US" dirty="0"/>
              <a:t>Either model bias: which means we’re trying to learn a complex distribution with a model that’s too simple</a:t>
            </a:r>
          </a:p>
          <a:p>
            <a:pPr marL="0" lvl="0" indent="0" algn="l" rtl="0">
              <a:spcBef>
                <a:spcPts val="0"/>
              </a:spcBef>
              <a:spcAft>
                <a:spcPts val="0"/>
              </a:spcAft>
              <a:buNone/>
            </a:pPr>
            <a:r>
              <a:rPr lang="en-US" dirty="0"/>
              <a:t>OR</a:t>
            </a:r>
          </a:p>
          <a:p>
            <a:pPr marL="0" lvl="0" indent="0" algn="l" rtl="0">
              <a:spcBef>
                <a:spcPts val="0"/>
              </a:spcBef>
              <a:spcAft>
                <a:spcPts val="0"/>
              </a:spcAft>
              <a:buNone/>
            </a:pPr>
            <a:r>
              <a:rPr lang="en-US" dirty="0"/>
              <a:t>It could just be an optimization problem: in this case, we should try other optimization methods.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Which bring us to the main topics for today in the next slide …</a:t>
            </a:r>
            <a:endParaRPr dirty="0"/>
          </a:p>
        </p:txBody>
      </p:sp>
    </p:spTree>
    <p:extLst>
      <p:ext uri="{BB962C8B-B14F-4D97-AF65-F5344CB8AC3E}">
        <p14:creationId xmlns:p14="http://schemas.microsoft.com/office/powerpoint/2010/main" val="3549492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SLIDES_API11121746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SLIDES_API1112174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we look at the figure on the right, </a:t>
            </a:r>
          </a:p>
          <a:p>
            <a:pPr marL="0" lvl="0" indent="0" algn="l" rtl="0">
              <a:spcBef>
                <a:spcPts val="0"/>
              </a:spcBef>
              <a:spcAft>
                <a:spcPts val="0"/>
              </a:spcAft>
              <a:buNone/>
            </a:pPr>
            <a:r>
              <a:rPr lang="en-US" dirty="0"/>
              <a:t>When we have a large loss during training, it could be </a:t>
            </a:r>
          </a:p>
          <a:p>
            <a:pPr marL="0" lvl="0" indent="0" algn="l" rtl="0">
              <a:spcBef>
                <a:spcPts val="0"/>
              </a:spcBef>
              <a:spcAft>
                <a:spcPts val="0"/>
              </a:spcAft>
              <a:buNone/>
            </a:pPr>
            <a:r>
              <a:rPr lang="en-US" dirty="0"/>
              <a:t>Either model bias: which means we’re trying to learn a complex distribution with a model that’s too simple</a:t>
            </a:r>
          </a:p>
          <a:p>
            <a:pPr marL="0" lvl="0" indent="0" algn="l" rtl="0">
              <a:spcBef>
                <a:spcPts val="0"/>
              </a:spcBef>
              <a:spcAft>
                <a:spcPts val="0"/>
              </a:spcAft>
              <a:buNone/>
            </a:pPr>
            <a:r>
              <a:rPr lang="en-US" dirty="0"/>
              <a:t>OR</a:t>
            </a:r>
          </a:p>
          <a:p>
            <a:pPr marL="0" lvl="0" indent="0" algn="l" rtl="0">
              <a:spcBef>
                <a:spcPts val="0"/>
              </a:spcBef>
              <a:spcAft>
                <a:spcPts val="0"/>
              </a:spcAft>
              <a:buNone/>
            </a:pPr>
            <a:r>
              <a:rPr lang="en-US" dirty="0"/>
              <a:t>It could just be an optimization problem: in this case, we should try other optimization methods, we might need a more suitable optimizer …</a:t>
            </a:r>
          </a:p>
        </p:txBody>
      </p:sp>
    </p:spTree>
    <p:extLst>
      <p:ext uri="{BB962C8B-B14F-4D97-AF65-F5344CB8AC3E}">
        <p14:creationId xmlns:p14="http://schemas.microsoft.com/office/powerpoint/2010/main" val="2577079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SLIDES_API11121746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SLIDES_API1112174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we see on the right, the training loss curve is not moving downwards,</a:t>
            </a:r>
          </a:p>
          <a:p>
            <a:pPr marL="0" lvl="0" indent="0" algn="l" rtl="0">
              <a:spcBef>
                <a:spcPts val="0"/>
              </a:spcBef>
              <a:spcAft>
                <a:spcPts val="0"/>
              </a:spcAft>
              <a:buNone/>
            </a:pPr>
            <a:r>
              <a:rPr lang="en-US" dirty="0"/>
              <a:t>Which indicates that the gradient is very small or close to zero.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a:t>
            </a:r>
            <a:r>
              <a:rPr lang="en-US" dirty="0" err="1"/>
              <a:t>theta_i</a:t>
            </a:r>
            <a:r>
              <a:rPr lang="en-US" dirty="0"/>
              <a:t> refers to one of the parameters in the model</a:t>
            </a:r>
          </a:p>
          <a:p>
            <a:pPr marL="0" lvl="0" indent="0" algn="l" rtl="0">
              <a:spcBef>
                <a:spcPts val="0"/>
              </a:spcBef>
              <a:spcAft>
                <a:spcPts val="0"/>
              </a:spcAft>
              <a:buNone/>
            </a:pPr>
            <a:r>
              <a:rPr lang="en-US" dirty="0"/>
              <a:t>Superscript t means at step t (or epoch t)</a:t>
            </a:r>
          </a:p>
          <a:p>
            <a:pPr marL="0" lvl="0" indent="0" algn="l" rtl="0">
              <a:spcBef>
                <a:spcPts val="0"/>
              </a:spcBef>
              <a:spcAft>
                <a:spcPts val="0"/>
              </a:spcAft>
              <a:buNone/>
            </a:pPr>
            <a:r>
              <a:rPr lang="en-US" dirty="0"/>
              <a:t>eta (n shaped symbol) is the learning rate</a:t>
            </a:r>
          </a:p>
          <a:p>
            <a:pPr marL="0" lvl="0" indent="0" algn="l" rtl="0">
              <a:spcBef>
                <a:spcPts val="0"/>
              </a:spcBef>
              <a:spcAft>
                <a:spcPts val="0"/>
              </a:spcAft>
              <a:buNone/>
            </a:pPr>
            <a:r>
              <a:rPr lang="en-US" dirty="0" err="1"/>
              <a:t>G_i</a:t>
            </a:r>
            <a:r>
              <a:rPr lang="en-US" dirty="0"/>
              <a:t> is the partial derivate of Loss </a:t>
            </a:r>
            <a:r>
              <a:rPr lang="en-US" dirty="0" err="1"/>
              <a:t>wrt</a:t>
            </a:r>
            <a:r>
              <a:rPr lang="en-US" dirty="0"/>
              <a:t> </a:t>
            </a:r>
            <a:r>
              <a:rPr lang="en-US" dirty="0" err="1"/>
              <a:t>theta_i</a:t>
            </a:r>
            <a:r>
              <a:rPr lang="en-US" dirty="0"/>
              <a:t> evaluated at theta = </a:t>
            </a:r>
            <a:r>
              <a:rPr lang="en-US" dirty="0" err="1"/>
              <a:t>theta_t</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5462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SLIDES_API11121746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SLIDES_API1112174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35485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SLIDES_API11121746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SLIDES_API1112174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76469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SLIDES_API11121746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SLIDES_API1112174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need to talk about other stuff now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12961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SLIDES_API11121746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SLIDES_API1112174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need to talk about other stuff now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17309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SLIDES_API11121746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SLIDES_API11121746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 what are some optimization methods?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SLIDES_API11121746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SLIDES_API11121746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 what are some optimization methods?</a:t>
            </a:r>
            <a:endParaRPr/>
          </a:p>
        </p:txBody>
      </p:sp>
    </p:spTree>
    <p:extLst>
      <p:ext uri="{BB962C8B-B14F-4D97-AF65-F5344CB8AC3E}">
        <p14:creationId xmlns:p14="http://schemas.microsoft.com/office/powerpoint/2010/main" val="3597812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SLIDES_API11121746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SLIDES_API11121746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all three GD methods, follow the same approach</a:t>
            </a:r>
          </a:p>
          <a:p>
            <a:pPr marL="0" lvl="0" indent="0" algn="l" rtl="0">
              <a:spcBef>
                <a:spcPts val="0"/>
              </a:spcBef>
              <a:spcAft>
                <a:spcPts val="0"/>
              </a:spcAft>
              <a:buNone/>
            </a:pPr>
            <a:endParaRPr lang="en-US"/>
          </a:p>
          <a:p>
            <a:pPr marL="0" lvl="0" indent="0" algn="l" rtl="0">
              <a:spcBef>
                <a:spcPts val="0"/>
              </a:spcBef>
              <a:spcAft>
                <a:spcPts val="0"/>
              </a:spcAft>
              <a:buNone/>
            </a:pPr>
            <a:r>
              <a:rPr lang="en-US"/>
              <a:t>At step = 0, Start at some (initialized) parameters theta_0,</a:t>
            </a:r>
          </a:p>
          <a:p>
            <a:pPr marL="0" lvl="0" indent="0" algn="l" rtl="0">
              <a:spcBef>
                <a:spcPts val="0"/>
              </a:spcBef>
              <a:spcAft>
                <a:spcPts val="0"/>
              </a:spcAft>
              <a:buNone/>
            </a:pPr>
            <a:r>
              <a:rPr lang="en-US"/>
              <a:t>Compute gradient at step = 0</a:t>
            </a:r>
          </a:p>
          <a:p>
            <a:pPr marL="0" lvl="0" indent="0" algn="l" rtl="0">
              <a:spcBef>
                <a:spcPts val="0"/>
              </a:spcBef>
              <a:spcAft>
                <a:spcPts val="0"/>
              </a:spcAft>
              <a:buNone/>
            </a:pPr>
            <a:r>
              <a:rPr lang="en-US"/>
              <a:t>Update theta to theta_1 by moving theta_0 in the negative direction of g_0,</a:t>
            </a:r>
          </a:p>
          <a:p>
            <a:pPr marL="0" lvl="0" indent="0" algn="l" rtl="0">
              <a:spcBef>
                <a:spcPts val="0"/>
              </a:spcBef>
              <a:spcAft>
                <a:spcPts val="0"/>
              </a:spcAft>
              <a:buNone/>
            </a:pPr>
            <a:r>
              <a:rPr lang="en-US"/>
              <a:t>Then compute gradient at step =1 , … repeat N epoch times</a:t>
            </a:r>
            <a:endParaRPr/>
          </a:p>
        </p:txBody>
      </p:sp>
    </p:spTree>
    <p:extLst>
      <p:ext uri="{BB962C8B-B14F-4D97-AF65-F5344CB8AC3E}">
        <p14:creationId xmlns:p14="http://schemas.microsoft.com/office/powerpoint/2010/main" val="39858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6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SLIDES_API11121746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SLIDES_API11121746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4846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SLIDES_API11121746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SLIDES_API11121746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the size of the dataset is L = 256, then</a:t>
            </a:r>
          </a:p>
          <a:p>
            <a:pPr marL="0" lvl="0" indent="0" algn="l" rtl="0">
              <a:spcBef>
                <a:spcPts val="0"/>
              </a:spcBef>
              <a:spcAft>
                <a:spcPts val="0"/>
              </a:spcAft>
              <a:buNone/>
            </a:pPr>
            <a:r>
              <a:rPr lang="en-US" dirty="0"/>
              <a:t>SGD has 256 epochs, and in each epoch SGD looks at only 1 data point and makes the update</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SLIDES_API11121746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SLIDES_API11121746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9775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SLIDES_API11121746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SLIDES_API11121746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611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SLIDES_API11121746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SLIDES_API11121746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Imagine we roll a ball down this curve, when it hits this local minima, it doesn’t just stop there, the momentum will perhaps carry the ball forward, </a:t>
            </a:r>
          </a:p>
          <a:p>
            <a:pPr marL="0" lvl="0" indent="0" algn="l" rtl="0">
              <a:spcBef>
                <a:spcPts val="0"/>
              </a:spcBef>
              <a:spcAft>
                <a:spcPts val="0"/>
              </a:spcAft>
              <a:buNone/>
            </a:pPr>
            <a:r>
              <a:rPr lang="en-US"/>
              <a:t>And helps this ball escaping the local minima.</a:t>
            </a:r>
            <a:endParaRPr/>
          </a:p>
        </p:txBody>
      </p:sp>
    </p:spTree>
    <p:extLst>
      <p:ext uri="{BB962C8B-B14F-4D97-AF65-F5344CB8AC3E}">
        <p14:creationId xmlns:p14="http://schemas.microsoft.com/office/powerpoint/2010/main" val="1239175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SLIDES_API11121746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SLIDES_API11121746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gradient descent with momentum, </a:t>
            </a:r>
          </a:p>
          <a:p>
            <a:pPr marL="0" lvl="0" indent="0" algn="l" rtl="0">
              <a:spcBef>
                <a:spcPts val="0"/>
              </a:spcBef>
              <a:spcAft>
                <a:spcPts val="0"/>
              </a:spcAft>
              <a:buNone/>
            </a:pPr>
            <a:r>
              <a:rPr lang="en-US"/>
              <a:t>We start at theta_0, and since this is the start, movement at step 0 is 0, </a:t>
            </a:r>
          </a:p>
          <a:p>
            <a:pPr marL="0" lvl="0" indent="0" algn="l" rtl="0">
              <a:spcBef>
                <a:spcPts val="0"/>
              </a:spcBef>
              <a:spcAft>
                <a:spcPts val="0"/>
              </a:spcAft>
              <a:buNone/>
            </a:pPr>
            <a:r>
              <a:rPr lang="en-US"/>
              <a:t>We compute gradient g_0,</a:t>
            </a:r>
          </a:p>
          <a:p>
            <a:pPr marL="0" lvl="0" indent="0" algn="l" rtl="0">
              <a:spcBef>
                <a:spcPts val="0"/>
              </a:spcBef>
              <a:spcAft>
                <a:spcPts val="0"/>
              </a:spcAft>
              <a:buNone/>
            </a:pPr>
            <a:r>
              <a:rPr lang="en-US"/>
              <a:t>Then we compute movement at the next step, step1,</a:t>
            </a:r>
          </a:p>
          <a:p>
            <a:pPr marL="0" lvl="0" indent="0" algn="l" rtl="0">
              <a:spcBef>
                <a:spcPts val="0"/>
              </a:spcBef>
              <a:spcAft>
                <a:spcPts val="0"/>
              </a:spcAft>
              <a:buNone/>
            </a:pPr>
            <a:r>
              <a:rPr lang="en-US"/>
              <a:t>Movement_1 = lambda * m_0 minus eta * g_0.</a:t>
            </a:r>
            <a:endParaRPr/>
          </a:p>
        </p:txBody>
      </p:sp>
    </p:spTree>
    <p:extLst>
      <p:ext uri="{BB962C8B-B14F-4D97-AF65-F5344CB8AC3E}">
        <p14:creationId xmlns:p14="http://schemas.microsoft.com/office/powerpoint/2010/main" val="3359088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SLIDES_API11121746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SLIDES_API11121746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719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SLIDES_API11121746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SLIDES_API11121746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964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SLIDES_API11121746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SLIDES_API11121746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On a flatter surface, we want to move faster -&gt; higher learning rate</a:t>
            </a:r>
          </a:p>
          <a:p>
            <a:pPr marL="0" lvl="0" indent="0" algn="l" rtl="0">
              <a:spcBef>
                <a:spcPts val="0"/>
              </a:spcBef>
              <a:spcAft>
                <a:spcPts val="0"/>
              </a:spcAft>
              <a:buNone/>
            </a:pPr>
            <a:endParaRPr lang="en-US"/>
          </a:p>
          <a:p>
            <a:pPr marL="0" lvl="0" indent="0" algn="l" rtl="0">
              <a:spcBef>
                <a:spcPts val="0"/>
              </a:spcBef>
              <a:spcAft>
                <a:spcPts val="0"/>
              </a:spcAft>
              <a:buNone/>
            </a:pPr>
            <a:r>
              <a:rPr lang="en-US"/>
              <a:t>On theta1, because slope is smaller, according to this formula, sigmas are all smaller, </a:t>
            </a:r>
          </a:p>
          <a:p>
            <a:pPr marL="0" lvl="0" indent="0" algn="l" rtl="0">
              <a:spcBef>
                <a:spcPts val="0"/>
              </a:spcBef>
              <a:spcAft>
                <a:spcPts val="0"/>
              </a:spcAft>
              <a:buNone/>
            </a:pPr>
            <a:r>
              <a:rPr lang="en-US"/>
              <a:t>Smaller sigma leads to a larger eta learning rate.</a:t>
            </a:r>
          </a:p>
          <a:p>
            <a:pPr marL="0" lvl="0" indent="0" algn="l" rtl="0">
              <a:spcBef>
                <a:spcPts val="0"/>
              </a:spcBef>
              <a:spcAft>
                <a:spcPts val="0"/>
              </a:spcAft>
              <a:buNone/>
            </a:pPr>
            <a:endParaRPr lang="en-US"/>
          </a:p>
          <a:p>
            <a:pPr marL="0" lvl="0" indent="0" algn="l" rtl="0">
              <a:spcBef>
                <a:spcPts val="0"/>
              </a:spcBef>
              <a:spcAft>
                <a:spcPts val="0"/>
              </a:spcAft>
              <a:buNone/>
            </a:pPr>
            <a:r>
              <a:rPr lang="en-US"/>
              <a:t>And vice versa, on theta2, the slopes are much greater, steeper, and thus sigmas are much higher,</a:t>
            </a:r>
          </a:p>
          <a:p>
            <a:pPr marL="0" lvl="0" indent="0" algn="l" rtl="0">
              <a:spcBef>
                <a:spcPts val="0"/>
              </a:spcBef>
              <a:spcAft>
                <a:spcPts val="0"/>
              </a:spcAft>
              <a:buNone/>
            </a:pPr>
            <a:r>
              <a:rPr lang="en-US"/>
              <a:t>Higher sigma leads to a smaller eta learning rate. </a:t>
            </a:r>
          </a:p>
          <a:p>
            <a:pPr marL="0" lvl="0" indent="0" algn="l" rtl="0">
              <a:spcBef>
                <a:spcPts val="0"/>
              </a:spcBef>
              <a:spcAft>
                <a:spcPts val="0"/>
              </a:spcAft>
              <a:buNone/>
            </a:pPr>
            <a:endParaRPr lang="en-US"/>
          </a:p>
          <a:p>
            <a:pPr marL="0" lvl="0" indent="0" algn="l" rtl="0">
              <a:spcBef>
                <a:spcPts val="0"/>
              </a:spcBef>
              <a:spcAft>
                <a:spcPts val="0"/>
              </a:spcAft>
              <a:buNone/>
            </a:pPr>
            <a:r>
              <a:rPr lang="en-US"/>
              <a:t>Thus this is adatpive</a:t>
            </a:r>
            <a:endParaRPr/>
          </a:p>
        </p:txBody>
      </p:sp>
    </p:spTree>
    <p:extLst>
      <p:ext uri="{BB962C8B-B14F-4D97-AF65-F5344CB8AC3E}">
        <p14:creationId xmlns:p14="http://schemas.microsoft.com/office/powerpoint/2010/main" val="956755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SLIDES_API11121746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SLIDES_API11121746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Alpha: another hyperparameter, determines how much weight should the current gradient take</a:t>
            </a:r>
            <a:endParaRPr/>
          </a:p>
        </p:txBody>
      </p:sp>
    </p:spTree>
    <p:extLst>
      <p:ext uri="{BB962C8B-B14F-4D97-AF65-F5344CB8AC3E}">
        <p14:creationId xmlns:p14="http://schemas.microsoft.com/office/powerpoint/2010/main" val="2775395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SLIDES_API11121746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SLIDES_API11121746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Beta_1 is a value less than 1, and since m_t accumulates over time, so at early time steps, </a:t>
            </a:r>
          </a:p>
          <a:p>
            <a:pPr marL="0" lvl="0" indent="0" algn="l" rtl="0">
              <a:spcBef>
                <a:spcPts val="0"/>
              </a:spcBef>
              <a:spcAft>
                <a:spcPts val="0"/>
              </a:spcAft>
              <a:buNone/>
            </a:pPr>
            <a:r>
              <a:rPr lang="en-US"/>
              <a:t>The purpose of dividing by beta is so that the m term doesn’t fluncuate too much over time</a:t>
            </a:r>
            <a:endParaRPr/>
          </a:p>
        </p:txBody>
      </p:sp>
    </p:spTree>
    <p:extLst>
      <p:ext uri="{BB962C8B-B14F-4D97-AF65-F5344CB8AC3E}">
        <p14:creationId xmlns:p14="http://schemas.microsoft.com/office/powerpoint/2010/main" val="1706705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SLIDES_API11121746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SLIDES_API11121746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Beta_1 is a value less than 1, and since m_t accumulates over time, so at early time steps, </a:t>
            </a:r>
          </a:p>
          <a:p>
            <a:pPr marL="0" lvl="0" indent="0" algn="l" rtl="0">
              <a:spcBef>
                <a:spcPts val="0"/>
              </a:spcBef>
              <a:spcAft>
                <a:spcPts val="0"/>
              </a:spcAft>
              <a:buNone/>
            </a:pPr>
            <a:r>
              <a:rPr lang="en-US"/>
              <a:t>The purpose of dividing by beta is so that the m term doesn’t fluncuate too much over time</a:t>
            </a:r>
            <a:endParaRPr/>
          </a:p>
        </p:txBody>
      </p:sp>
    </p:spTree>
    <p:extLst>
      <p:ext uri="{BB962C8B-B14F-4D97-AF65-F5344CB8AC3E}">
        <p14:creationId xmlns:p14="http://schemas.microsoft.com/office/powerpoint/2010/main" val="1206538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SLIDES_API11121746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SLIDES_API11121746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785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SLIDES_API11121746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SLIDES_API11121746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Beta_1 is a value less than 1, and since m_t accumulates over time, so at early time steps, </a:t>
            </a:r>
          </a:p>
          <a:p>
            <a:pPr marL="0" lvl="0" indent="0" algn="l" rtl="0">
              <a:spcBef>
                <a:spcPts val="0"/>
              </a:spcBef>
              <a:spcAft>
                <a:spcPts val="0"/>
              </a:spcAft>
              <a:buNone/>
            </a:pPr>
            <a:r>
              <a:rPr lang="en-US"/>
              <a:t>The purpose of dividing by beta is so that the m term doesn’t fluncuate too much over time</a:t>
            </a:r>
            <a:endParaRPr/>
          </a:p>
        </p:txBody>
      </p:sp>
    </p:spTree>
    <p:extLst>
      <p:ext uri="{BB962C8B-B14F-4D97-AF65-F5344CB8AC3E}">
        <p14:creationId xmlns:p14="http://schemas.microsoft.com/office/powerpoint/2010/main" val="3942836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SLIDES_API11121746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SLIDES_API11121746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0224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SLIDES_API11121746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SLIDES_API11121746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Beta_1 is a value less than 1, and since m_t accumulates over time, so at early time steps, </a:t>
            </a:r>
          </a:p>
          <a:p>
            <a:pPr marL="0" lvl="0" indent="0" algn="l" rtl="0">
              <a:spcBef>
                <a:spcPts val="0"/>
              </a:spcBef>
              <a:spcAft>
                <a:spcPts val="0"/>
              </a:spcAft>
              <a:buNone/>
            </a:pPr>
            <a:r>
              <a:rPr lang="en-US"/>
              <a:t>The purpose of dividing by beta is so that the m term doesn’t fluncuate too much over time</a:t>
            </a:r>
            <a:endParaRPr/>
          </a:p>
        </p:txBody>
      </p:sp>
    </p:spTree>
    <p:extLst>
      <p:ext uri="{BB962C8B-B14F-4D97-AF65-F5344CB8AC3E}">
        <p14:creationId xmlns:p14="http://schemas.microsoft.com/office/powerpoint/2010/main" val="1079101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SLIDES_API11121746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SLIDES_API11121746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Black line is the training loss surface, red dotted is testing loss.</a:t>
            </a:r>
          </a:p>
          <a:p>
            <a:pPr marL="0" lvl="0" indent="0" algn="l" rtl="0">
              <a:spcBef>
                <a:spcPts val="0"/>
              </a:spcBef>
              <a:spcAft>
                <a:spcPts val="0"/>
              </a:spcAft>
              <a:buNone/>
            </a:pPr>
            <a:r>
              <a:rPr lang="en-US"/>
              <a:t>Finding a sharp minima can be helpful for finding the minimal training loss, but this doesn’t mean that the set of parameters at this minima also</a:t>
            </a:r>
          </a:p>
          <a:p>
            <a:pPr marL="0" lvl="0" indent="0" algn="l" rtl="0">
              <a:spcBef>
                <a:spcPts val="0"/>
              </a:spcBef>
              <a:spcAft>
                <a:spcPts val="0"/>
              </a:spcAft>
              <a:buNone/>
            </a:pPr>
            <a:r>
              <a:rPr lang="en-US"/>
              <a:t>Minimizes the test loss. </a:t>
            </a:r>
          </a:p>
          <a:p>
            <a:pPr marL="0" lvl="0" indent="0" algn="l" rtl="0">
              <a:spcBef>
                <a:spcPts val="0"/>
              </a:spcBef>
              <a:spcAft>
                <a:spcPts val="0"/>
              </a:spcAft>
              <a:buNone/>
            </a:pPr>
            <a:endParaRPr lang="en-US"/>
          </a:p>
          <a:p>
            <a:pPr marL="0" lvl="0" indent="0" algn="l" rtl="0">
              <a:spcBef>
                <a:spcPts val="0"/>
              </a:spcBef>
              <a:spcAft>
                <a:spcPts val="0"/>
              </a:spcAft>
              <a:buNone/>
            </a:pPr>
            <a:r>
              <a:rPr lang="en-US"/>
              <a:t>On the other hand, a flat minima is more robust to this difference. </a:t>
            </a:r>
            <a:endParaRPr/>
          </a:p>
        </p:txBody>
      </p:sp>
    </p:spTree>
    <p:extLst>
      <p:ext uri="{BB962C8B-B14F-4D97-AF65-F5344CB8AC3E}">
        <p14:creationId xmlns:p14="http://schemas.microsoft.com/office/powerpoint/2010/main" val="934734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SLIDES_API11121746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SLIDES_API11121746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When to switch ? </a:t>
            </a:r>
          </a:p>
          <a:p>
            <a:pPr marL="0" lvl="0" indent="0" algn="l" rtl="0">
              <a:spcBef>
                <a:spcPts val="0"/>
              </a:spcBef>
              <a:spcAft>
                <a:spcPts val="0"/>
              </a:spcAft>
              <a:buNone/>
            </a:pPr>
            <a:endParaRPr lang="en-US"/>
          </a:p>
          <a:p>
            <a:pPr marL="0" lvl="0" indent="0" algn="l" rtl="0">
              <a:spcBef>
                <a:spcPts val="0"/>
              </a:spcBef>
              <a:spcAft>
                <a:spcPts val="0"/>
              </a:spcAft>
              <a:buNone/>
            </a:pPr>
            <a:r>
              <a:rPr lang="en-US"/>
              <a:t>Something to look into later</a:t>
            </a:r>
            <a:endParaRPr/>
          </a:p>
        </p:txBody>
      </p:sp>
    </p:spTree>
    <p:extLst>
      <p:ext uri="{BB962C8B-B14F-4D97-AF65-F5344CB8AC3E}">
        <p14:creationId xmlns:p14="http://schemas.microsoft.com/office/powerpoint/2010/main" val="3792659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SLIDES_API11121746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SLIDES_API11121746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186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SLIDES_API111217464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SLIDES_API111217464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87401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SLIDES_API111217464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SLIDES_API111217464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SLIDES_API11121746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SLIDES_API1112174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SLIDES_API11121746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SLIDES_API1112174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679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SLIDES_API11121746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SLIDES_API1112174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5546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SLIDES_API11121746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SLIDES_API1112174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Remember from the </a:t>
            </a:r>
            <a:r>
              <a:rPr lang="en-US" dirty="0" err="1"/>
              <a:t>previus</a:t>
            </a:r>
            <a:r>
              <a:rPr lang="en-US" dirty="0"/>
              <a:t> slide, we said Loss is a function of </a:t>
            </a:r>
            <a:r>
              <a:rPr lang="en-US" dirty="0" err="1"/>
              <a:t>y_hat</a:t>
            </a:r>
            <a:r>
              <a:rPr lang="en-US" dirty="0"/>
              <a:t> and 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Since between y and </a:t>
            </a:r>
            <a:r>
              <a:rPr lang="en-US" dirty="0" err="1"/>
              <a:t>y_hat</a:t>
            </a:r>
            <a:r>
              <a:rPr lang="en-US" dirty="0"/>
              <a:t>, the only adjustable values are </a:t>
            </a:r>
            <a:r>
              <a:rPr lang="en-US" dirty="0" err="1"/>
              <a:t>y_hat</a:t>
            </a:r>
            <a:r>
              <a:rPr lang="en-US" dirty="0"/>
              <a:t> and also since</a:t>
            </a:r>
          </a:p>
          <a:p>
            <a:pPr marL="0" lvl="0" indent="0" algn="l" rtl="0">
              <a:spcBef>
                <a:spcPts val="0"/>
              </a:spcBef>
              <a:spcAft>
                <a:spcPts val="0"/>
              </a:spcAft>
              <a:buNone/>
            </a:pPr>
            <a:r>
              <a:rPr lang="en-US" dirty="0" err="1"/>
              <a:t>Y_hat</a:t>
            </a:r>
            <a:r>
              <a:rPr lang="en-US" dirty="0"/>
              <a:t> is depended on theta, we can write the Loss function as a function a theta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next step is to optimize the set of parameters that minimize the loss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do we find this set of parameters?</a:t>
            </a:r>
            <a:endParaRPr dirty="0"/>
          </a:p>
        </p:txBody>
      </p:sp>
    </p:spTree>
    <p:extLst>
      <p:ext uri="{BB962C8B-B14F-4D97-AF65-F5344CB8AC3E}">
        <p14:creationId xmlns:p14="http://schemas.microsoft.com/office/powerpoint/2010/main" val="3999036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SLIDES_API11121746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SLIDES_API1112174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then you use your </a:t>
            </a:r>
            <a:r>
              <a:rPr lang="en-US" dirty="0" err="1"/>
              <a:t>theta_star</a:t>
            </a:r>
            <a:r>
              <a:rPr lang="en-US" dirty="0"/>
              <a:t> parameters and chug it in your function (or model)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have a “optimized” model … and then you send in your test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Hoping everything works out perfectly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More Often that not, you get bad results – trash basically</a:t>
            </a:r>
            <a:endParaRPr dirty="0"/>
          </a:p>
        </p:txBody>
      </p:sp>
    </p:spTree>
    <p:extLst>
      <p:ext uri="{BB962C8B-B14F-4D97-AF65-F5344CB8AC3E}">
        <p14:creationId xmlns:p14="http://schemas.microsoft.com/office/powerpoint/2010/main" val="2494917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hyperlink" Target="https://unsplash.com/s/photos/gradient%20descent-loss%20landscapes-challenges"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hyperlink" Target="https://unsplash.com/s/photos/gradient%20descent-loss%20landscapes-challenges" TargetMode="External"/><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hyperlink" Target="https://unsplash.com/s/photos/gradient%20descent-loss%20landscapes-challenges"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hyperlink" Target="https://unsplash.com/s/photos/batch%20gradient%20descent-stochastic%20gradient%20descent-mini-batch%20gradient%20descent"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hyperlink" Target="https://unsplash.com/s/photos/momentum-adagrad-rmsprop-adam"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hyperlink" Target="https://unsplash.com/s/photos/momentum-adagrad-rmsprop-adam" TargetMode="External"/><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hyperlink" Target="https://arxiv.org/pdf/1609.04836" TargetMode="Externa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hyperlink" Target="https://unsplash.com/s/photos/momentum-adagrad-rmsprop-adam" TargetMode="External"/><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hyperlink" Target="https://unsplash.com/s/photos/momentum-adagrad-rmsprop-adam" TargetMode="External"/><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s://unsplash.com/s/photos/early%20stopping-dropout-weight%20decay-regularization" TargetMode="External"/><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playlist?list=PLJV_el3uVTsMhtt7_Y6sgTHGHp1Vb2P2J"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www.youtube.com/playlist?list=PLOAQYZPRn2V4jYwTGKUH4YaU6NE6VROZX"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unsplash.com/s/photos/conclusion-optimization%20techniques" TargetMode="External"/><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hyperlink" Target="https://unsplash.com/s/photos/deep%20learning-optimization-training"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unsplash.com/s/photos/deep%20learning-optimization-training"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unsplash.com/s/photos/deep%20learning-optimization-training"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unsplash.com/s/photos/deep%20learning-optimization-training" TargetMode="External"/><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unsplash.com/s/photos/deep%20learning-optimization-training" TargetMode="External"/><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96941" y="140110"/>
            <a:ext cx="8747059" cy="7721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a:solidFill>
                  <a:schemeClr val="tx1"/>
                </a:solidFill>
              </a:rPr>
              <a:t>Building Deep Learning       </a:t>
            </a:r>
            <a:r>
              <a:rPr lang="en-US" sz="4000">
                <a:solidFill>
                  <a:schemeClr val="tx1"/>
                </a:solidFill>
              </a:rPr>
              <a:t>Applications</a:t>
            </a:r>
            <a:endParaRPr sz="4000">
              <a:solidFill>
                <a:schemeClr val="tx1"/>
              </a:solidFill>
            </a:endParaRPr>
          </a:p>
        </p:txBody>
      </p:sp>
      <p:sp>
        <p:nvSpPr>
          <p:cNvPr id="55" name="Google Shape;55;p13"/>
          <p:cNvSpPr txBox="1">
            <a:spLocks noGrp="1"/>
          </p:cNvSpPr>
          <p:nvPr>
            <p:ph type="subTitle" idx="1"/>
          </p:nvPr>
        </p:nvSpPr>
        <p:spPr>
          <a:xfrm>
            <a:off x="2656967" y="2222498"/>
            <a:ext cx="3176567" cy="100965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US" dirty="0">
                <a:solidFill>
                  <a:schemeClr val="tx1"/>
                </a:solidFill>
              </a:rPr>
              <a:t>Optimization Methods</a:t>
            </a:r>
            <a:endParaRPr dirty="0">
              <a:solidFill>
                <a:schemeClr val="tx1"/>
              </a:solidFill>
            </a:endParaRPr>
          </a:p>
        </p:txBody>
      </p:sp>
      <p:sp>
        <p:nvSpPr>
          <p:cNvPr id="2" name="TextBox 1">
            <a:extLst>
              <a:ext uri="{FF2B5EF4-FFF2-40B4-BE49-F238E27FC236}">
                <a16:creationId xmlns:a16="http://schemas.microsoft.com/office/drawing/2014/main" id="{B0E6B73B-25E3-26E9-ADA8-5A9962A31957}"/>
              </a:ext>
            </a:extLst>
          </p:cNvPr>
          <p:cNvSpPr txBox="1"/>
          <p:nvPr/>
        </p:nvSpPr>
        <p:spPr>
          <a:xfrm>
            <a:off x="6209608" y="4760910"/>
            <a:ext cx="3665912" cy="307777"/>
          </a:xfrm>
          <a:prstGeom prst="rect">
            <a:avLst/>
          </a:prstGeom>
          <a:noFill/>
        </p:spPr>
        <p:txBody>
          <a:bodyPr wrap="square" rtlCol="0">
            <a:spAutoFit/>
          </a:bodyPr>
          <a:lstStyle/>
          <a:p>
            <a:r>
              <a:rPr lang="en-TW">
                <a:solidFill>
                  <a:schemeClr val="tx1"/>
                </a:solidFill>
              </a:rPr>
              <a:t>Presented by: 112C71001 陳本瑜</a:t>
            </a:r>
          </a:p>
        </p:txBody>
      </p:sp>
      <p:pic>
        <p:nvPicPr>
          <p:cNvPr id="5" name="Picture 4">
            <a:extLst>
              <a:ext uri="{FF2B5EF4-FFF2-40B4-BE49-F238E27FC236}">
                <a16:creationId xmlns:a16="http://schemas.microsoft.com/office/drawing/2014/main" id="{9A2A5892-059D-41FA-4D4B-1BD16092645B}"/>
              </a:ext>
            </a:extLst>
          </p:cNvPr>
          <p:cNvPicPr>
            <a:picLocks noChangeAspect="1"/>
          </p:cNvPicPr>
          <p:nvPr/>
        </p:nvPicPr>
        <p:blipFill>
          <a:blip r:embed="rId3"/>
          <a:stretch>
            <a:fillRect/>
          </a:stretch>
        </p:blipFill>
        <p:spPr>
          <a:xfrm>
            <a:off x="2282118" y="140110"/>
            <a:ext cx="3814451" cy="4684413"/>
          </a:xfrm>
          <a:prstGeom prst="rect">
            <a:avLst/>
          </a:prstGeom>
        </p:spPr>
      </p:pic>
      <p:sp>
        <p:nvSpPr>
          <p:cNvPr id="7" name="TextBox 6">
            <a:extLst>
              <a:ext uri="{FF2B5EF4-FFF2-40B4-BE49-F238E27FC236}">
                <a16:creationId xmlns:a16="http://schemas.microsoft.com/office/drawing/2014/main" id="{AC683CB4-4705-7242-867B-760745953647}"/>
              </a:ext>
            </a:extLst>
          </p:cNvPr>
          <p:cNvSpPr txBox="1"/>
          <p:nvPr/>
        </p:nvSpPr>
        <p:spPr>
          <a:xfrm>
            <a:off x="0" y="4234994"/>
            <a:ext cx="2084522" cy="954107"/>
          </a:xfrm>
          <a:prstGeom prst="rect">
            <a:avLst/>
          </a:prstGeom>
          <a:noFill/>
        </p:spPr>
        <p:txBody>
          <a:bodyPr wrap="square" rtlCol="0">
            <a:spAutoFit/>
          </a:bodyPr>
          <a:lstStyle/>
          <a:p>
            <a:r>
              <a:rPr lang="en-US"/>
              <a:t>https://images7.memedroid.com/images/UPLOADED554/62b86182b3f34.webp</a:t>
            </a:r>
            <a:endParaRPr lang="en-TW"/>
          </a:p>
        </p:txBody>
      </p:sp>
    </p:spTree>
    <p:extLst>
      <p:ext uri="{BB962C8B-B14F-4D97-AF65-F5344CB8AC3E}">
        <p14:creationId xmlns:p14="http://schemas.microsoft.com/office/powerpoint/2010/main" val="4051608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3" name="Google Shape;63;p14"/>
          <p:cNvSpPr txBox="1"/>
          <p:nvPr/>
        </p:nvSpPr>
        <p:spPr>
          <a:xfrm>
            <a:off x="5000737" y="4462213"/>
            <a:ext cx="3810000" cy="521620"/>
          </a:xfrm>
          <a:prstGeom prst="rect">
            <a:avLst/>
          </a:prstGeom>
          <a:noFill/>
          <a:ln>
            <a:noFill/>
          </a:ln>
        </p:spPr>
        <p:txBody>
          <a:bodyPr spcFirstLastPara="1" wrap="square" lIns="91425" tIns="91425" rIns="91425" bIns="91425" anchor="t" anchorCtr="0">
            <a:noAutofit/>
          </a:bodyPr>
          <a:lstStyle/>
          <a:p>
            <a:pPr algn="l"/>
            <a:r>
              <a:rPr lang="en-US" altLang="zh-TW" sz="900" b="1" i="0" u="none" strike="noStrike" dirty="0">
                <a:solidFill>
                  <a:schemeClr val="tx1"/>
                </a:solidFill>
                <a:effectLst/>
                <a:latin typeface="YouTube Sans"/>
              </a:rPr>
              <a:t>Image source: Hung-</a:t>
            </a:r>
            <a:r>
              <a:rPr lang="en-US" altLang="zh-TW" sz="900" b="1" i="0" u="none" strike="noStrike" dirty="0" err="1">
                <a:solidFill>
                  <a:schemeClr val="tx1"/>
                </a:solidFill>
                <a:effectLst/>
                <a:latin typeface="YouTube Sans"/>
              </a:rPr>
              <a:t>yi</a:t>
            </a:r>
            <a:r>
              <a:rPr lang="en-US" altLang="zh-TW" sz="900" b="1" i="0" u="none" strike="noStrike" dirty="0">
                <a:solidFill>
                  <a:schemeClr val="tx1"/>
                </a:solidFill>
                <a:effectLst/>
                <a:latin typeface="YouTube Sans"/>
              </a:rPr>
              <a:t> Lee【</a:t>
            </a:r>
            <a:r>
              <a:rPr lang="zh-TW" altLang="en-US" sz="900" b="1" i="0" u="none" strike="noStrike" dirty="0">
                <a:solidFill>
                  <a:schemeClr val="tx1"/>
                </a:solidFill>
                <a:effectLst/>
                <a:latin typeface="YouTube Sans"/>
              </a:rPr>
              <a:t>機器學習</a:t>
            </a:r>
            <a:r>
              <a:rPr lang="en-US" altLang="zh-TW" sz="900" b="1" i="0" u="none" strike="noStrike" dirty="0">
                <a:solidFill>
                  <a:schemeClr val="tx1"/>
                </a:solidFill>
                <a:effectLst/>
                <a:latin typeface="YouTube Sans"/>
              </a:rPr>
              <a:t>2021】</a:t>
            </a:r>
            <a:r>
              <a:rPr lang="zh-TW" altLang="en-US" sz="900" b="1" i="0" u="none" strike="noStrike" dirty="0">
                <a:solidFill>
                  <a:schemeClr val="tx1"/>
                </a:solidFill>
                <a:effectLst/>
                <a:latin typeface="YouTube Sans"/>
              </a:rPr>
              <a:t>機器學習任務攻略</a:t>
            </a:r>
            <a:endParaRPr lang="en-US" altLang="zh-TW" sz="900" b="1" i="0" u="none" strike="noStrike" dirty="0">
              <a:solidFill>
                <a:schemeClr val="tx1"/>
              </a:solidFill>
              <a:effectLst/>
              <a:latin typeface="YouTube Sans"/>
            </a:endParaRPr>
          </a:p>
          <a:p>
            <a:pPr algn="l"/>
            <a:r>
              <a:rPr lang="en-US" altLang="zh-TW" sz="900" b="1" i="0" u="none" strike="noStrike" dirty="0">
                <a:solidFill>
                  <a:schemeClr val="tx1"/>
                </a:solidFill>
                <a:effectLst/>
                <a:latin typeface="YouTube Sans"/>
              </a:rPr>
              <a:t>https://</a:t>
            </a:r>
            <a:r>
              <a:rPr lang="en-US" altLang="zh-TW" sz="900" b="1" i="0" u="none" strike="noStrike" dirty="0" err="1">
                <a:solidFill>
                  <a:schemeClr val="tx1"/>
                </a:solidFill>
                <a:effectLst/>
                <a:latin typeface="YouTube Sans"/>
              </a:rPr>
              <a:t>www.youtube.com</a:t>
            </a:r>
            <a:r>
              <a:rPr lang="en-US" altLang="zh-TW" sz="900" b="1" i="0" u="none" strike="noStrike" dirty="0">
                <a:solidFill>
                  <a:schemeClr val="tx1"/>
                </a:solidFill>
                <a:effectLst/>
                <a:latin typeface="YouTube Sans"/>
              </a:rPr>
              <a:t>/</a:t>
            </a:r>
            <a:r>
              <a:rPr lang="en-US" altLang="zh-TW" sz="900" b="1" i="0" u="none" strike="noStrike" dirty="0" err="1">
                <a:solidFill>
                  <a:schemeClr val="tx1"/>
                </a:solidFill>
                <a:effectLst/>
                <a:latin typeface="YouTube Sans"/>
              </a:rPr>
              <a:t>watch?v</a:t>
            </a:r>
            <a:r>
              <a:rPr lang="en-US" altLang="zh-TW" sz="900" b="1" i="0" u="none" strike="noStrike" dirty="0">
                <a:solidFill>
                  <a:schemeClr val="tx1"/>
                </a:solidFill>
                <a:effectLst/>
                <a:latin typeface="YouTube Sans"/>
              </a:rPr>
              <a:t>=WeHM2xpYQpw&amp;list=PLJV_el3uVTsMhtt7_Y6sgTHGHp1Vb2P2J&amp;index=4</a:t>
            </a:r>
            <a:endParaRPr lang="zh-TW" altLang="en-US" sz="900" b="1" i="0" u="none" strike="noStrike" dirty="0">
              <a:solidFill>
                <a:schemeClr val="tx1"/>
              </a:solidFill>
              <a:effectLst/>
              <a:latin typeface="YouTube Sans"/>
            </a:endParaRPr>
          </a:p>
        </p:txBody>
      </p:sp>
      <p:sp>
        <p:nvSpPr>
          <p:cNvPr id="5" name="Google Shape;60;p14" title="Introduction">
            <a:extLst>
              <a:ext uri="{FF2B5EF4-FFF2-40B4-BE49-F238E27FC236}">
                <a16:creationId xmlns:a16="http://schemas.microsoft.com/office/drawing/2014/main" id="{56C7BC85-A672-DDA9-B6B4-839F33B9EF2F}"/>
              </a:ext>
            </a:extLst>
          </p:cNvPr>
          <p:cNvSpPr txBox="1"/>
          <p:nvPr/>
        </p:nvSpPr>
        <p:spPr>
          <a:xfrm>
            <a:off x="154305" y="113299"/>
            <a:ext cx="1719262" cy="5011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rPr>
              <a:t>Introduction</a:t>
            </a:r>
            <a:endParaRPr sz="1800" b="1" dirty="0">
              <a:solidFill>
                <a:schemeClr val="tx1"/>
              </a:solidFill>
            </a:endParaRPr>
          </a:p>
        </p:txBody>
      </p:sp>
      <p:pic>
        <p:nvPicPr>
          <p:cNvPr id="43" name="Picture 42">
            <a:extLst>
              <a:ext uri="{FF2B5EF4-FFF2-40B4-BE49-F238E27FC236}">
                <a16:creationId xmlns:a16="http://schemas.microsoft.com/office/drawing/2014/main" id="{D48A9746-E0E7-EDFB-6077-E755D8E93566}"/>
              </a:ext>
            </a:extLst>
          </p:cNvPr>
          <p:cNvPicPr>
            <a:picLocks noChangeAspect="1"/>
          </p:cNvPicPr>
          <p:nvPr/>
        </p:nvPicPr>
        <p:blipFill>
          <a:blip r:embed="rId3"/>
          <a:stretch>
            <a:fillRect/>
          </a:stretch>
        </p:blipFill>
        <p:spPr>
          <a:xfrm>
            <a:off x="3624751" y="363887"/>
            <a:ext cx="5364944" cy="4038779"/>
          </a:xfrm>
          <a:prstGeom prst="rect">
            <a:avLst/>
          </a:prstGeom>
        </p:spPr>
      </p:pic>
      <p:sp>
        <p:nvSpPr>
          <p:cNvPr id="4" name="Rectangle 3">
            <a:extLst>
              <a:ext uri="{FF2B5EF4-FFF2-40B4-BE49-F238E27FC236}">
                <a16:creationId xmlns:a16="http://schemas.microsoft.com/office/drawing/2014/main" id="{50A85727-05AB-658E-EFC6-29C74D179993}"/>
              </a:ext>
            </a:extLst>
          </p:cNvPr>
          <p:cNvSpPr/>
          <p:nvPr/>
        </p:nvSpPr>
        <p:spPr>
          <a:xfrm>
            <a:off x="5410494" y="1357611"/>
            <a:ext cx="1152940" cy="3021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987A9A75-75BF-BFC1-912E-035A6C6599F5}"/>
              </a:ext>
            </a:extLst>
          </p:cNvPr>
          <p:cNvSpPr txBox="1"/>
          <p:nvPr/>
        </p:nvSpPr>
        <p:spPr>
          <a:xfrm>
            <a:off x="203457" y="1143265"/>
            <a:ext cx="3405446" cy="307777"/>
          </a:xfrm>
          <a:prstGeom prst="rect">
            <a:avLst/>
          </a:prstGeom>
          <a:noFill/>
        </p:spPr>
        <p:txBody>
          <a:bodyPr wrap="square" rtlCol="0">
            <a:spAutoFit/>
          </a:bodyPr>
          <a:lstStyle/>
          <a:p>
            <a:r>
              <a:rPr lang="en-US" dirty="0"/>
              <a:t>M</a:t>
            </a:r>
            <a:r>
              <a:rPr lang="en-TW" dirty="0"/>
              <a:t>odel bias ?</a:t>
            </a:r>
          </a:p>
        </p:txBody>
      </p:sp>
      <p:sp>
        <p:nvSpPr>
          <p:cNvPr id="21" name="TextBox 20">
            <a:extLst>
              <a:ext uri="{FF2B5EF4-FFF2-40B4-BE49-F238E27FC236}">
                <a16:creationId xmlns:a16="http://schemas.microsoft.com/office/drawing/2014/main" id="{DFD4212C-D704-1AA0-7425-FA4B4D5BF15B}"/>
              </a:ext>
            </a:extLst>
          </p:cNvPr>
          <p:cNvSpPr txBox="1"/>
          <p:nvPr/>
        </p:nvSpPr>
        <p:spPr>
          <a:xfrm>
            <a:off x="220134" y="4784906"/>
            <a:ext cx="4572000" cy="261610"/>
          </a:xfrm>
          <a:prstGeom prst="rect">
            <a:avLst/>
          </a:prstGeom>
          <a:noFill/>
        </p:spPr>
        <p:txBody>
          <a:bodyPr wrap="square">
            <a:spAutoFit/>
          </a:bodyPr>
          <a:lstStyle/>
          <a:p>
            <a:r>
              <a:rPr lang="en-TW" sz="1100" dirty="0"/>
              <a:t>https://makeameme.org/meme/when-u-high-5c13ea</a:t>
            </a:r>
          </a:p>
        </p:txBody>
      </p:sp>
      <p:sp>
        <p:nvSpPr>
          <p:cNvPr id="31" name="Rectangle 30">
            <a:extLst>
              <a:ext uri="{FF2B5EF4-FFF2-40B4-BE49-F238E27FC236}">
                <a16:creationId xmlns:a16="http://schemas.microsoft.com/office/drawing/2014/main" id="{54F2E3F1-2945-D104-00CD-C73FD7AD0E0C}"/>
              </a:ext>
            </a:extLst>
          </p:cNvPr>
          <p:cNvSpPr/>
          <p:nvPr/>
        </p:nvSpPr>
        <p:spPr>
          <a:xfrm>
            <a:off x="4064000" y="1270000"/>
            <a:ext cx="821267" cy="48260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35" name="Picture 34" descr="A person in a suit and tie&#10;&#10;Description automatically generated">
            <a:extLst>
              <a:ext uri="{FF2B5EF4-FFF2-40B4-BE49-F238E27FC236}">
                <a16:creationId xmlns:a16="http://schemas.microsoft.com/office/drawing/2014/main" id="{CE067122-0169-5B97-3B9E-A54EB5E7E876}"/>
              </a:ext>
            </a:extLst>
          </p:cNvPr>
          <p:cNvPicPr>
            <a:picLocks noChangeAspect="1"/>
          </p:cNvPicPr>
          <p:nvPr/>
        </p:nvPicPr>
        <p:blipFill>
          <a:blip r:embed="rId4"/>
          <a:stretch>
            <a:fillRect/>
          </a:stretch>
        </p:blipFill>
        <p:spPr>
          <a:xfrm>
            <a:off x="252658" y="1451042"/>
            <a:ext cx="3372093" cy="2576860"/>
          </a:xfrm>
          <a:prstGeom prst="rect">
            <a:avLst/>
          </a:prstGeom>
        </p:spPr>
      </p:pic>
    </p:spTree>
    <p:extLst>
      <p:ext uri="{BB962C8B-B14F-4D97-AF65-F5344CB8AC3E}">
        <p14:creationId xmlns:p14="http://schemas.microsoft.com/office/powerpoint/2010/main" val="2695646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3" name="Google Shape;63;p14"/>
          <p:cNvSpPr txBox="1"/>
          <p:nvPr/>
        </p:nvSpPr>
        <p:spPr>
          <a:xfrm>
            <a:off x="5000737" y="4462213"/>
            <a:ext cx="3810000" cy="521620"/>
          </a:xfrm>
          <a:prstGeom prst="rect">
            <a:avLst/>
          </a:prstGeom>
          <a:noFill/>
          <a:ln>
            <a:noFill/>
          </a:ln>
        </p:spPr>
        <p:txBody>
          <a:bodyPr spcFirstLastPara="1" wrap="square" lIns="91425" tIns="91425" rIns="91425" bIns="91425" anchor="t" anchorCtr="0">
            <a:noAutofit/>
          </a:bodyPr>
          <a:lstStyle/>
          <a:p>
            <a:pPr algn="l"/>
            <a:r>
              <a:rPr lang="en-US" altLang="zh-TW" sz="900" b="1" i="0" u="none" strike="noStrike" dirty="0">
                <a:solidFill>
                  <a:schemeClr val="tx1"/>
                </a:solidFill>
                <a:effectLst/>
                <a:latin typeface="YouTube Sans"/>
              </a:rPr>
              <a:t>Image source: Hung-</a:t>
            </a:r>
            <a:r>
              <a:rPr lang="en-US" altLang="zh-TW" sz="900" b="1" i="0" u="none" strike="noStrike" dirty="0" err="1">
                <a:solidFill>
                  <a:schemeClr val="tx1"/>
                </a:solidFill>
                <a:effectLst/>
                <a:latin typeface="YouTube Sans"/>
              </a:rPr>
              <a:t>yi</a:t>
            </a:r>
            <a:r>
              <a:rPr lang="en-US" altLang="zh-TW" sz="900" b="1" i="0" u="none" strike="noStrike" dirty="0">
                <a:solidFill>
                  <a:schemeClr val="tx1"/>
                </a:solidFill>
                <a:effectLst/>
                <a:latin typeface="YouTube Sans"/>
              </a:rPr>
              <a:t> Lee【</a:t>
            </a:r>
            <a:r>
              <a:rPr lang="zh-TW" altLang="en-US" sz="900" b="1" i="0" u="none" strike="noStrike" dirty="0">
                <a:solidFill>
                  <a:schemeClr val="tx1"/>
                </a:solidFill>
                <a:effectLst/>
                <a:latin typeface="YouTube Sans"/>
              </a:rPr>
              <a:t>機器學習</a:t>
            </a:r>
            <a:r>
              <a:rPr lang="en-US" altLang="zh-TW" sz="900" b="1" i="0" u="none" strike="noStrike" dirty="0">
                <a:solidFill>
                  <a:schemeClr val="tx1"/>
                </a:solidFill>
                <a:effectLst/>
                <a:latin typeface="YouTube Sans"/>
              </a:rPr>
              <a:t>2021】</a:t>
            </a:r>
            <a:r>
              <a:rPr lang="zh-TW" altLang="en-US" sz="900" b="1" i="0" u="none" strike="noStrike" dirty="0">
                <a:solidFill>
                  <a:schemeClr val="tx1"/>
                </a:solidFill>
                <a:effectLst/>
                <a:latin typeface="YouTube Sans"/>
              </a:rPr>
              <a:t>機器學習任務攻略</a:t>
            </a:r>
            <a:endParaRPr lang="en-US" altLang="zh-TW" sz="900" b="1" i="0" u="none" strike="noStrike" dirty="0">
              <a:solidFill>
                <a:schemeClr val="tx1"/>
              </a:solidFill>
              <a:effectLst/>
              <a:latin typeface="YouTube Sans"/>
            </a:endParaRPr>
          </a:p>
          <a:p>
            <a:pPr algn="l"/>
            <a:r>
              <a:rPr lang="en-US" altLang="zh-TW" sz="900" b="1" i="0" u="none" strike="noStrike" dirty="0">
                <a:solidFill>
                  <a:schemeClr val="tx1"/>
                </a:solidFill>
                <a:effectLst/>
                <a:latin typeface="YouTube Sans"/>
              </a:rPr>
              <a:t>https://</a:t>
            </a:r>
            <a:r>
              <a:rPr lang="en-US" altLang="zh-TW" sz="900" b="1" i="0" u="none" strike="noStrike" dirty="0" err="1">
                <a:solidFill>
                  <a:schemeClr val="tx1"/>
                </a:solidFill>
                <a:effectLst/>
                <a:latin typeface="YouTube Sans"/>
              </a:rPr>
              <a:t>www.youtube.com</a:t>
            </a:r>
            <a:r>
              <a:rPr lang="en-US" altLang="zh-TW" sz="900" b="1" i="0" u="none" strike="noStrike" dirty="0">
                <a:solidFill>
                  <a:schemeClr val="tx1"/>
                </a:solidFill>
                <a:effectLst/>
                <a:latin typeface="YouTube Sans"/>
              </a:rPr>
              <a:t>/</a:t>
            </a:r>
            <a:r>
              <a:rPr lang="en-US" altLang="zh-TW" sz="900" b="1" i="0" u="none" strike="noStrike" dirty="0" err="1">
                <a:solidFill>
                  <a:schemeClr val="tx1"/>
                </a:solidFill>
                <a:effectLst/>
                <a:latin typeface="YouTube Sans"/>
              </a:rPr>
              <a:t>watch?v</a:t>
            </a:r>
            <a:r>
              <a:rPr lang="en-US" altLang="zh-TW" sz="900" b="1" i="0" u="none" strike="noStrike" dirty="0">
                <a:solidFill>
                  <a:schemeClr val="tx1"/>
                </a:solidFill>
                <a:effectLst/>
                <a:latin typeface="YouTube Sans"/>
              </a:rPr>
              <a:t>=WeHM2xpYQpw&amp;list=PLJV_el3uVTsMhtt7_Y6sgTHGHp1Vb2P2J&amp;index=4</a:t>
            </a:r>
            <a:endParaRPr lang="zh-TW" altLang="en-US" sz="900" b="1" i="0" u="none" strike="noStrike" dirty="0">
              <a:solidFill>
                <a:schemeClr val="tx1"/>
              </a:solidFill>
              <a:effectLst/>
              <a:latin typeface="YouTube Sans"/>
            </a:endParaRPr>
          </a:p>
        </p:txBody>
      </p:sp>
      <p:sp>
        <p:nvSpPr>
          <p:cNvPr id="5" name="Google Shape;60;p14" title="Introduction">
            <a:extLst>
              <a:ext uri="{FF2B5EF4-FFF2-40B4-BE49-F238E27FC236}">
                <a16:creationId xmlns:a16="http://schemas.microsoft.com/office/drawing/2014/main" id="{56C7BC85-A672-DDA9-B6B4-839F33B9EF2F}"/>
              </a:ext>
            </a:extLst>
          </p:cNvPr>
          <p:cNvSpPr txBox="1"/>
          <p:nvPr/>
        </p:nvSpPr>
        <p:spPr>
          <a:xfrm>
            <a:off x="154305" y="113299"/>
            <a:ext cx="1719262" cy="5011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rPr>
              <a:t>Introduction</a:t>
            </a:r>
            <a:endParaRPr sz="1800" b="1" dirty="0">
              <a:solidFill>
                <a:schemeClr val="tx1"/>
              </a:solidFill>
            </a:endParaRPr>
          </a:p>
        </p:txBody>
      </p:sp>
      <p:pic>
        <p:nvPicPr>
          <p:cNvPr id="43" name="Picture 42">
            <a:extLst>
              <a:ext uri="{FF2B5EF4-FFF2-40B4-BE49-F238E27FC236}">
                <a16:creationId xmlns:a16="http://schemas.microsoft.com/office/drawing/2014/main" id="{D48A9746-E0E7-EDFB-6077-E755D8E93566}"/>
              </a:ext>
            </a:extLst>
          </p:cNvPr>
          <p:cNvPicPr>
            <a:picLocks noChangeAspect="1"/>
          </p:cNvPicPr>
          <p:nvPr/>
        </p:nvPicPr>
        <p:blipFill>
          <a:blip r:embed="rId3"/>
          <a:stretch>
            <a:fillRect/>
          </a:stretch>
        </p:blipFill>
        <p:spPr>
          <a:xfrm>
            <a:off x="3624751" y="363887"/>
            <a:ext cx="5364944" cy="4038779"/>
          </a:xfrm>
          <a:prstGeom prst="rect">
            <a:avLst/>
          </a:prstGeom>
        </p:spPr>
      </p:pic>
      <p:sp>
        <p:nvSpPr>
          <p:cNvPr id="4" name="Rectangle 3">
            <a:extLst>
              <a:ext uri="{FF2B5EF4-FFF2-40B4-BE49-F238E27FC236}">
                <a16:creationId xmlns:a16="http://schemas.microsoft.com/office/drawing/2014/main" id="{50A85727-05AB-658E-EFC6-29C74D179993}"/>
              </a:ext>
            </a:extLst>
          </p:cNvPr>
          <p:cNvSpPr/>
          <p:nvPr/>
        </p:nvSpPr>
        <p:spPr>
          <a:xfrm>
            <a:off x="5410494" y="1357611"/>
            <a:ext cx="1152940" cy="3021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987A9A75-75BF-BFC1-912E-035A6C6599F5}"/>
              </a:ext>
            </a:extLst>
          </p:cNvPr>
          <p:cNvSpPr txBox="1"/>
          <p:nvPr/>
        </p:nvSpPr>
        <p:spPr>
          <a:xfrm>
            <a:off x="101596" y="1123632"/>
            <a:ext cx="3405446" cy="307777"/>
          </a:xfrm>
          <a:prstGeom prst="rect">
            <a:avLst/>
          </a:prstGeom>
          <a:noFill/>
        </p:spPr>
        <p:txBody>
          <a:bodyPr wrap="square" rtlCol="0">
            <a:spAutoFit/>
          </a:bodyPr>
          <a:lstStyle/>
          <a:p>
            <a:r>
              <a:rPr lang="en-TW" dirty="0"/>
              <a:t>During training, we just can’t get it down </a:t>
            </a:r>
          </a:p>
        </p:txBody>
      </p:sp>
      <p:pic>
        <p:nvPicPr>
          <p:cNvPr id="8" name="Picture 7" descr="A child with her mouth open&#10;&#10;Description automatically generated">
            <a:extLst>
              <a:ext uri="{FF2B5EF4-FFF2-40B4-BE49-F238E27FC236}">
                <a16:creationId xmlns:a16="http://schemas.microsoft.com/office/drawing/2014/main" id="{F5CB69E2-8F21-8596-8945-23A0BF0B2C7D}"/>
              </a:ext>
            </a:extLst>
          </p:cNvPr>
          <p:cNvPicPr>
            <a:picLocks noChangeAspect="1"/>
          </p:cNvPicPr>
          <p:nvPr/>
        </p:nvPicPr>
        <p:blipFill>
          <a:blip r:embed="rId4"/>
          <a:stretch>
            <a:fillRect/>
          </a:stretch>
        </p:blipFill>
        <p:spPr>
          <a:xfrm>
            <a:off x="156986" y="1508686"/>
            <a:ext cx="3080608" cy="3118979"/>
          </a:xfrm>
          <a:prstGeom prst="rect">
            <a:avLst/>
          </a:prstGeom>
        </p:spPr>
      </p:pic>
      <p:sp>
        <p:nvSpPr>
          <p:cNvPr id="21" name="TextBox 20">
            <a:extLst>
              <a:ext uri="{FF2B5EF4-FFF2-40B4-BE49-F238E27FC236}">
                <a16:creationId xmlns:a16="http://schemas.microsoft.com/office/drawing/2014/main" id="{DFD4212C-D704-1AA0-7425-FA4B4D5BF15B}"/>
              </a:ext>
            </a:extLst>
          </p:cNvPr>
          <p:cNvSpPr txBox="1"/>
          <p:nvPr/>
        </p:nvSpPr>
        <p:spPr>
          <a:xfrm>
            <a:off x="101596" y="4784906"/>
            <a:ext cx="4572000" cy="261610"/>
          </a:xfrm>
          <a:prstGeom prst="rect">
            <a:avLst/>
          </a:prstGeom>
          <a:noFill/>
        </p:spPr>
        <p:txBody>
          <a:bodyPr wrap="square">
            <a:spAutoFit/>
          </a:bodyPr>
          <a:lstStyle/>
          <a:p>
            <a:r>
              <a:rPr lang="en-TW" sz="1100" dirty="0"/>
              <a:t>https://makeameme.org/meme/when-u-high-5c13ea</a:t>
            </a:r>
          </a:p>
        </p:txBody>
      </p:sp>
    </p:spTree>
    <p:extLst>
      <p:ext uri="{BB962C8B-B14F-4D97-AF65-F5344CB8AC3E}">
        <p14:creationId xmlns:p14="http://schemas.microsoft.com/office/powerpoint/2010/main" val="246777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3" name="Google Shape;63;p14"/>
          <p:cNvSpPr txBox="1"/>
          <p:nvPr/>
        </p:nvSpPr>
        <p:spPr>
          <a:xfrm>
            <a:off x="5000737" y="4462213"/>
            <a:ext cx="3810000" cy="521620"/>
          </a:xfrm>
          <a:prstGeom prst="rect">
            <a:avLst/>
          </a:prstGeom>
          <a:noFill/>
          <a:ln>
            <a:noFill/>
          </a:ln>
        </p:spPr>
        <p:txBody>
          <a:bodyPr spcFirstLastPara="1" wrap="square" lIns="91425" tIns="91425" rIns="91425" bIns="91425" anchor="t" anchorCtr="0">
            <a:noAutofit/>
          </a:bodyPr>
          <a:lstStyle/>
          <a:p>
            <a:pPr algn="l"/>
            <a:r>
              <a:rPr lang="en-US" altLang="zh-TW" sz="900" b="1" i="0" u="none" strike="noStrike" dirty="0">
                <a:solidFill>
                  <a:schemeClr val="tx1"/>
                </a:solidFill>
                <a:effectLst/>
                <a:latin typeface="YouTube Sans"/>
              </a:rPr>
              <a:t>Image source: Hung-</a:t>
            </a:r>
            <a:r>
              <a:rPr lang="en-US" altLang="zh-TW" sz="900" b="1" i="0" u="none" strike="noStrike" dirty="0" err="1">
                <a:solidFill>
                  <a:schemeClr val="tx1"/>
                </a:solidFill>
                <a:effectLst/>
                <a:latin typeface="YouTube Sans"/>
              </a:rPr>
              <a:t>yi</a:t>
            </a:r>
            <a:r>
              <a:rPr lang="en-US" altLang="zh-TW" sz="900" b="1" i="0" u="none" strike="noStrike" dirty="0">
                <a:solidFill>
                  <a:schemeClr val="tx1"/>
                </a:solidFill>
                <a:effectLst/>
                <a:latin typeface="YouTube Sans"/>
              </a:rPr>
              <a:t> Lee【</a:t>
            </a:r>
            <a:r>
              <a:rPr lang="zh-TW" altLang="en-US" sz="900" b="1" i="0" u="none" strike="noStrike" dirty="0">
                <a:solidFill>
                  <a:schemeClr val="tx1"/>
                </a:solidFill>
                <a:effectLst/>
                <a:latin typeface="YouTube Sans"/>
              </a:rPr>
              <a:t>機器學習</a:t>
            </a:r>
            <a:r>
              <a:rPr lang="en-US" altLang="zh-TW" sz="900" b="1" i="0" u="none" strike="noStrike" dirty="0">
                <a:solidFill>
                  <a:schemeClr val="tx1"/>
                </a:solidFill>
                <a:effectLst/>
                <a:latin typeface="YouTube Sans"/>
              </a:rPr>
              <a:t>2021】</a:t>
            </a:r>
            <a:r>
              <a:rPr lang="zh-TW" altLang="en-US" sz="900" b="1" i="0" u="none" strike="noStrike" dirty="0">
                <a:solidFill>
                  <a:schemeClr val="tx1"/>
                </a:solidFill>
                <a:effectLst/>
                <a:latin typeface="YouTube Sans"/>
              </a:rPr>
              <a:t>機器學習任務攻略</a:t>
            </a:r>
            <a:endParaRPr lang="en-US" altLang="zh-TW" sz="900" b="1" i="0" u="none" strike="noStrike" dirty="0">
              <a:solidFill>
                <a:schemeClr val="tx1"/>
              </a:solidFill>
              <a:effectLst/>
              <a:latin typeface="YouTube Sans"/>
            </a:endParaRPr>
          </a:p>
          <a:p>
            <a:pPr algn="l"/>
            <a:r>
              <a:rPr lang="en-US" altLang="zh-TW" sz="900" b="1" i="0" u="none" strike="noStrike" dirty="0">
                <a:solidFill>
                  <a:schemeClr val="tx1"/>
                </a:solidFill>
                <a:effectLst/>
                <a:latin typeface="YouTube Sans"/>
              </a:rPr>
              <a:t>https://</a:t>
            </a:r>
            <a:r>
              <a:rPr lang="en-US" altLang="zh-TW" sz="900" b="1" i="0" u="none" strike="noStrike" dirty="0" err="1">
                <a:solidFill>
                  <a:schemeClr val="tx1"/>
                </a:solidFill>
                <a:effectLst/>
                <a:latin typeface="YouTube Sans"/>
              </a:rPr>
              <a:t>www.youtube.com</a:t>
            </a:r>
            <a:r>
              <a:rPr lang="en-US" altLang="zh-TW" sz="900" b="1" i="0" u="none" strike="noStrike" dirty="0">
                <a:solidFill>
                  <a:schemeClr val="tx1"/>
                </a:solidFill>
                <a:effectLst/>
                <a:latin typeface="YouTube Sans"/>
              </a:rPr>
              <a:t>/</a:t>
            </a:r>
            <a:r>
              <a:rPr lang="en-US" altLang="zh-TW" sz="900" b="1" i="0" u="none" strike="noStrike" dirty="0" err="1">
                <a:solidFill>
                  <a:schemeClr val="tx1"/>
                </a:solidFill>
                <a:effectLst/>
                <a:latin typeface="YouTube Sans"/>
              </a:rPr>
              <a:t>watch?v</a:t>
            </a:r>
            <a:r>
              <a:rPr lang="en-US" altLang="zh-TW" sz="900" b="1" i="0" u="none" strike="noStrike" dirty="0">
                <a:solidFill>
                  <a:schemeClr val="tx1"/>
                </a:solidFill>
                <a:effectLst/>
                <a:latin typeface="YouTube Sans"/>
              </a:rPr>
              <a:t>=WeHM2xpYQpw&amp;list=PLJV_el3uVTsMhtt7_Y6sgTHGHp1Vb2P2J&amp;index=4</a:t>
            </a:r>
            <a:endParaRPr lang="zh-TW" altLang="en-US" sz="900" b="1" i="0" u="none" strike="noStrike" dirty="0">
              <a:solidFill>
                <a:schemeClr val="tx1"/>
              </a:solidFill>
              <a:effectLst/>
              <a:latin typeface="YouTube Sans"/>
            </a:endParaRPr>
          </a:p>
        </p:txBody>
      </p:sp>
      <p:sp>
        <p:nvSpPr>
          <p:cNvPr id="5" name="Google Shape;60;p14" title="Introduction">
            <a:extLst>
              <a:ext uri="{FF2B5EF4-FFF2-40B4-BE49-F238E27FC236}">
                <a16:creationId xmlns:a16="http://schemas.microsoft.com/office/drawing/2014/main" id="{56C7BC85-A672-DDA9-B6B4-839F33B9EF2F}"/>
              </a:ext>
            </a:extLst>
          </p:cNvPr>
          <p:cNvSpPr txBox="1"/>
          <p:nvPr/>
        </p:nvSpPr>
        <p:spPr>
          <a:xfrm>
            <a:off x="154305" y="113299"/>
            <a:ext cx="1719262" cy="5011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rPr>
              <a:t>Introduction</a:t>
            </a:r>
            <a:endParaRPr sz="1800" b="1" dirty="0">
              <a:solidFill>
                <a:schemeClr val="tx1"/>
              </a:solidFill>
            </a:endParaRPr>
          </a:p>
        </p:txBody>
      </p:sp>
      <p:pic>
        <p:nvPicPr>
          <p:cNvPr id="3" name="Picture 2">
            <a:extLst>
              <a:ext uri="{FF2B5EF4-FFF2-40B4-BE49-F238E27FC236}">
                <a16:creationId xmlns:a16="http://schemas.microsoft.com/office/drawing/2014/main" id="{DBAB251A-7D33-721E-5C28-3FE37D3B68F5}"/>
              </a:ext>
            </a:extLst>
          </p:cNvPr>
          <p:cNvPicPr>
            <a:picLocks noChangeAspect="1"/>
          </p:cNvPicPr>
          <p:nvPr/>
        </p:nvPicPr>
        <p:blipFill>
          <a:blip r:embed="rId3"/>
          <a:stretch>
            <a:fillRect/>
          </a:stretch>
        </p:blipFill>
        <p:spPr>
          <a:xfrm>
            <a:off x="4600168" y="113299"/>
            <a:ext cx="4442237" cy="2075114"/>
          </a:xfrm>
          <a:prstGeom prst="rect">
            <a:avLst/>
          </a:prstGeom>
        </p:spPr>
      </p:pic>
      <p:sp>
        <p:nvSpPr>
          <p:cNvPr id="7" name="TextBox 6">
            <a:extLst>
              <a:ext uri="{FF2B5EF4-FFF2-40B4-BE49-F238E27FC236}">
                <a16:creationId xmlns:a16="http://schemas.microsoft.com/office/drawing/2014/main" id="{04207863-99AB-1003-7953-4ECD31A5B3C8}"/>
              </a:ext>
            </a:extLst>
          </p:cNvPr>
          <p:cNvSpPr txBox="1"/>
          <p:nvPr/>
        </p:nvSpPr>
        <p:spPr>
          <a:xfrm>
            <a:off x="101595" y="1123632"/>
            <a:ext cx="4899141" cy="307777"/>
          </a:xfrm>
          <a:prstGeom prst="rect">
            <a:avLst/>
          </a:prstGeom>
          <a:noFill/>
        </p:spPr>
        <p:txBody>
          <a:bodyPr wrap="square" rtlCol="0">
            <a:spAutoFit/>
          </a:bodyPr>
          <a:lstStyle/>
          <a:p>
            <a:r>
              <a:rPr lang="en-TW" dirty="0"/>
              <a:t>During training, we just can’t get it down, </a:t>
            </a:r>
            <a:r>
              <a:rPr lang="en-TW" dirty="0">
                <a:solidFill>
                  <a:srgbClr val="FF0000"/>
                </a:solidFill>
              </a:rPr>
              <a:t>BUT </a:t>
            </a:r>
            <a:r>
              <a:rPr lang="en-TW" dirty="0">
                <a:solidFill>
                  <a:schemeClr val="tx1"/>
                </a:solidFill>
              </a:rPr>
              <a:t>why is that? </a:t>
            </a:r>
          </a:p>
        </p:txBody>
      </p:sp>
      <p:pic>
        <p:nvPicPr>
          <p:cNvPr id="9" name="Picture 8" descr="A child with her mouth open&#10;&#10;Description automatically generated">
            <a:extLst>
              <a:ext uri="{FF2B5EF4-FFF2-40B4-BE49-F238E27FC236}">
                <a16:creationId xmlns:a16="http://schemas.microsoft.com/office/drawing/2014/main" id="{461E80A9-3739-FB5A-EAA9-AAB7F266A93A}"/>
              </a:ext>
            </a:extLst>
          </p:cNvPr>
          <p:cNvPicPr>
            <a:picLocks noChangeAspect="1"/>
          </p:cNvPicPr>
          <p:nvPr/>
        </p:nvPicPr>
        <p:blipFill>
          <a:blip r:embed="rId4"/>
          <a:stretch>
            <a:fillRect/>
          </a:stretch>
        </p:blipFill>
        <p:spPr>
          <a:xfrm>
            <a:off x="156986" y="1508686"/>
            <a:ext cx="3080608" cy="3118979"/>
          </a:xfrm>
          <a:prstGeom prst="rect">
            <a:avLst/>
          </a:prstGeom>
        </p:spPr>
      </p:pic>
      <p:sp>
        <p:nvSpPr>
          <p:cNvPr id="10" name="TextBox 9">
            <a:extLst>
              <a:ext uri="{FF2B5EF4-FFF2-40B4-BE49-F238E27FC236}">
                <a16:creationId xmlns:a16="http://schemas.microsoft.com/office/drawing/2014/main" id="{0526F3F5-D166-5B81-6141-8AEA183C1028}"/>
              </a:ext>
            </a:extLst>
          </p:cNvPr>
          <p:cNvSpPr txBox="1"/>
          <p:nvPr/>
        </p:nvSpPr>
        <p:spPr>
          <a:xfrm>
            <a:off x="101596" y="4784906"/>
            <a:ext cx="4572000" cy="261610"/>
          </a:xfrm>
          <a:prstGeom prst="rect">
            <a:avLst/>
          </a:prstGeom>
          <a:noFill/>
        </p:spPr>
        <p:txBody>
          <a:bodyPr wrap="square">
            <a:spAutoFit/>
          </a:bodyPr>
          <a:lstStyle/>
          <a:p>
            <a:r>
              <a:rPr lang="en-TW" sz="1100" dirty="0"/>
              <a:t>https://makeameme.org/meme/when-u-high-5c13ea</a:t>
            </a:r>
          </a:p>
        </p:txBody>
      </p:sp>
      <p:pic>
        <p:nvPicPr>
          <p:cNvPr id="11" name="Picture 10">
            <a:extLst>
              <a:ext uri="{FF2B5EF4-FFF2-40B4-BE49-F238E27FC236}">
                <a16:creationId xmlns:a16="http://schemas.microsoft.com/office/drawing/2014/main" id="{BADCD131-319B-1B89-0DDF-290B79F4AA13}"/>
              </a:ext>
            </a:extLst>
          </p:cNvPr>
          <p:cNvPicPr>
            <a:picLocks noChangeAspect="1"/>
          </p:cNvPicPr>
          <p:nvPr/>
        </p:nvPicPr>
        <p:blipFill>
          <a:blip r:embed="rId5"/>
          <a:stretch>
            <a:fillRect/>
          </a:stretch>
        </p:blipFill>
        <p:spPr>
          <a:xfrm>
            <a:off x="5334000" y="2828962"/>
            <a:ext cx="2555183" cy="1333139"/>
          </a:xfrm>
          <a:prstGeom prst="rect">
            <a:avLst/>
          </a:prstGeom>
        </p:spPr>
      </p:pic>
      <p:sp>
        <p:nvSpPr>
          <p:cNvPr id="12" name="TextBox 11">
            <a:extLst>
              <a:ext uri="{FF2B5EF4-FFF2-40B4-BE49-F238E27FC236}">
                <a16:creationId xmlns:a16="http://schemas.microsoft.com/office/drawing/2014/main" id="{45141D06-9C8D-7C0A-61AF-19E1168A2B02}"/>
              </a:ext>
            </a:extLst>
          </p:cNvPr>
          <p:cNvSpPr txBox="1"/>
          <p:nvPr/>
        </p:nvSpPr>
        <p:spPr>
          <a:xfrm>
            <a:off x="4318000" y="2354799"/>
            <a:ext cx="2175933" cy="307777"/>
          </a:xfrm>
          <a:prstGeom prst="rect">
            <a:avLst/>
          </a:prstGeom>
          <a:noFill/>
        </p:spPr>
        <p:txBody>
          <a:bodyPr wrap="square" rtlCol="0">
            <a:spAutoFit/>
          </a:bodyPr>
          <a:lstStyle/>
          <a:p>
            <a:r>
              <a:rPr lang="en-US" dirty="0"/>
              <a:t>O</a:t>
            </a:r>
            <a:r>
              <a:rPr lang="en-TW" dirty="0"/>
              <a:t>ptimization algo</a:t>
            </a:r>
          </a:p>
        </p:txBody>
      </p:sp>
    </p:spTree>
    <p:extLst>
      <p:ext uri="{BB962C8B-B14F-4D97-AF65-F5344CB8AC3E}">
        <p14:creationId xmlns:p14="http://schemas.microsoft.com/office/powerpoint/2010/main" val="3321991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3" name="Google Shape;63;p14"/>
          <p:cNvSpPr txBox="1"/>
          <p:nvPr/>
        </p:nvSpPr>
        <p:spPr>
          <a:xfrm>
            <a:off x="5000737" y="4462213"/>
            <a:ext cx="3810000" cy="521620"/>
          </a:xfrm>
          <a:prstGeom prst="rect">
            <a:avLst/>
          </a:prstGeom>
          <a:noFill/>
          <a:ln>
            <a:noFill/>
          </a:ln>
        </p:spPr>
        <p:txBody>
          <a:bodyPr spcFirstLastPara="1" wrap="square" lIns="91425" tIns="91425" rIns="91425" bIns="91425" anchor="t" anchorCtr="0">
            <a:noAutofit/>
          </a:bodyPr>
          <a:lstStyle/>
          <a:p>
            <a:pPr algn="l"/>
            <a:r>
              <a:rPr lang="en-US" altLang="zh-TW" sz="900" b="1" i="0" u="none" strike="noStrike" dirty="0">
                <a:solidFill>
                  <a:schemeClr val="tx1"/>
                </a:solidFill>
                <a:effectLst/>
                <a:latin typeface="YouTube Sans"/>
              </a:rPr>
              <a:t>Image source: Hung-</a:t>
            </a:r>
            <a:r>
              <a:rPr lang="en-US" altLang="zh-TW" sz="900" b="1" i="0" u="none" strike="noStrike" dirty="0" err="1">
                <a:solidFill>
                  <a:schemeClr val="tx1"/>
                </a:solidFill>
                <a:effectLst/>
                <a:latin typeface="YouTube Sans"/>
              </a:rPr>
              <a:t>yi</a:t>
            </a:r>
            <a:r>
              <a:rPr lang="en-US" altLang="zh-TW" sz="900" b="1" i="0" u="none" strike="noStrike" dirty="0">
                <a:solidFill>
                  <a:schemeClr val="tx1"/>
                </a:solidFill>
                <a:effectLst/>
                <a:latin typeface="YouTube Sans"/>
              </a:rPr>
              <a:t> Lee【</a:t>
            </a:r>
            <a:r>
              <a:rPr lang="zh-TW" altLang="en-US" sz="900" b="1" i="0" u="none" strike="noStrike" dirty="0">
                <a:solidFill>
                  <a:schemeClr val="tx1"/>
                </a:solidFill>
                <a:effectLst/>
                <a:latin typeface="YouTube Sans"/>
              </a:rPr>
              <a:t>機器學習</a:t>
            </a:r>
            <a:r>
              <a:rPr lang="en-US" altLang="zh-TW" sz="900" b="1" i="0" u="none" strike="noStrike" dirty="0">
                <a:solidFill>
                  <a:schemeClr val="tx1"/>
                </a:solidFill>
                <a:effectLst/>
                <a:latin typeface="YouTube Sans"/>
              </a:rPr>
              <a:t>2021】</a:t>
            </a:r>
            <a:r>
              <a:rPr lang="zh-TW" altLang="en-US" sz="900" b="1" i="0" u="none" strike="noStrike" dirty="0">
                <a:solidFill>
                  <a:schemeClr val="tx1"/>
                </a:solidFill>
                <a:effectLst/>
                <a:latin typeface="YouTube Sans"/>
              </a:rPr>
              <a:t>機器學習任務攻略</a:t>
            </a:r>
            <a:endParaRPr lang="en-US" altLang="zh-TW" sz="900" b="1" i="0" u="none" strike="noStrike" dirty="0">
              <a:solidFill>
                <a:schemeClr val="tx1"/>
              </a:solidFill>
              <a:effectLst/>
              <a:latin typeface="YouTube Sans"/>
            </a:endParaRPr>
          </a:p>
          <a:p>
            <a:pPr algn="l"/>
            <a:r>
              <a:rPr lang="en-US" altLang="zh-TW" sz="900" b="1" i="0" u="none" strike="noStrike" dirty="0">
                <a:solidFill>
                  <a:schemeClr val="tx1"/>
                </a:solidFill>
                <a:effectLst/>
                <a:latin typeface="YouTube Sans"/>
              </a:rPr>
              <a:t>https://</a:t>
            </a:r>
            <a:r>
              <a:rPr lang="en-US" altLang="zh-TW" sz="900" b="1" i="0" u="none" strike="noStrike" dirty="0" err="1">
                <a:solidFill>
                  <a:schemeClr val="tx1"/>
                </a:solidFill>
                <a:effectLst/>
                <a:latin typeface="YouTube Sans"/>
              </a:rPr>
              <a:t>www.youtube.com</a:t>
            </a:r>
            <a:r>
              <a:rPr lang="en-US" altLang="zh-TW" sz="900" b="1" i="0" u="none" strike="noStrike" dirty="0">
                <a:solidFill>
                  <a:schemeClr val="tx1"/>
                </a:solidFill>
                <a:effectLst/>
                <a:latin typeface="YouTube Sans"/>
              </a:rPr>
              <a:t>/</a:t>
            </a:r>
            <a:r>
              <a:rPr lang="en-US" altLang="zh-TW" sz="900" b="1" i="0" u="none" strike="noStrike" dirty="0" err="1">
                <a:solidFill>
                  <a:schemeClr val="tx1"/>
                </a:solidFill>
                <a:effectLst/>
                <a:latin typeface="YouTube Sans"/>
              </a:rPr>
              <a:t>watch?v</a:t>
            </a:r>
            <a:r>
              <a:rPr lang="en-US" altLang="zh-TW" sz="900" b="1" i="0" u="none" strike="noStrike" dirty="0">
                <a:solidFill>
                  <a:schemeClr val="tx1"/>
                </a:solidFill>
                <a:effectLst/>
                <a:latin typeface="YouTube Sans"/>
              </a:rPr>
              <a:t>=WeHM2xpYQpw&amp;list=PLJV_el3uVTsMhtt7_Y6sgTHGHp1Vb2P2J&amp;index=4</a:t>
            </a:r>
            <a:endParaRPr lang="zh-TW" altLang="en-US" sz="900" b="1" i="0" u="none" strike="noStrike" dirty="0">
              <a:solidFill>
                <a:schemeClr val="tx1"/>
              </a:solidFill>
              <a:effectLst/>
              <a:latin typeface="YouTube Sans"/>
            </a:endParaRPr>
          </a:p>
        </p:txBody>
      </p:sp>
      <p:sp>
        <p:nvSpPr>
          <p:cNvPr id="5" name="Google Shape;60;p14" title="Introduction">
            <a:extLst>
              <a:ext uri="{FF2B5EF4-FFF2-40B4-BE49-F238E27FC236}">
                <a16:creationId xmlns:a16="http://schemas.microsoft.com/office/drawing/2014/main" id="{56C7BC85-A672-DDA9-B6B4-839F33B9EF2F}"/>
              </a:ext>
            </a:extLst>
          </p:cNvPr>
          <p:cNvSpPr txBox="1"/>
          <p:nvPr/>
        </p:nvSpPr>
        <p:spPr>
          <a:xfrm>
            <a:off x="154305" y="113299"/>
            <a:ext cx="1719262" cy="5011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rPr>
              <a:t>Introduction</a:t>
            </a:r>
            <a:endParaRPr sz="1800" b="1" dirty="0">
              <a:solidFill>
                <a:schemeClr val="tx1"/>
              </a:solidFill>
            </a:endParaRPr>
          </a:p>
        </p:txBody>
      </p:sp>
      <p:pic>
        <p:nvPicPr>
          <p:cNvPr id="3" name="Picture 2">
            <a:extLst>
              <a:ext uri="{FF2B5EF4-FFF2-40B4-BE49-F238E27FC236}">
                <a16:creationId xmlns:a16="http://schemas.microsoft.com/office/drawing/2014/main" id="{DBAB251A-7D33-721E-5C28-3FE37D3B68F5}"/>
              </a:ext>
            </a:extLst>
          </p:cNvPr>
          <p:cNvPicPr>
            <a:picLocks noChangeAspect="1"/>
          </p:cNvPicPr>
          <p:nvPr/>
        </p:nvPicPr>
        <p:blipFill>
          <a:blip r:embed="rId3"/>
          <a:stretch>
            <a:fillRect/>
          </a:stretch>
        </p:blipFill>
        <p:spPr>
          <a:xfrm>
            <a:off x="4600168" y="113299"/>
            <a:ext cx="4442237" cy="2075114"/>
          </a:xfrm>
          <a:prstGeom prst="rect">
            <a:avLst/>
          </a:prstGeom>
        </p:spPr>
      </p:pic>
      <p:pic>
        <p:nvPicPr>
          <p:cNvPr id="11" name="Picture 10">
            <a:extLst>
              <a:ext uri="{FF2B5EF4-FFF2-40B4-BE49-F238E27FC236}">
                <a16:creationId xmlns:a16="http://schemas.microsoft.com/office/drawing/2014/main" id="{BADCD131-319B-1B89-0DDF-290B79F4AA13}"/>
              </a:ext>
            </a:extLst>
          </p:cNvPr>
          <p:cNvPicPr>
            <a:picLocks noChangeAspect="1"/>
          </p:cNvPicPr>
          <p:nvPr/>
        </p:nvPicPr>
        <p:blipFill>
          <a:blip r:embed="rId4"/>
          <a:stretch>
            <a:fillRect/>
          </a:stretch>
        </p:blipFill>
        <p:spPr>
          <a:xfrm>
            <a:off x="5334000" y="2828962"/>
            <a:ext cx="2555183" cy="1333139"/>
          </a:xfrm>
          <a:prstGeom prst="rect">
            <a:avLst/>
          </a:prstGeom>
        </p:spPr>
      </p:pic>
      <p:sp>
        <p:nvSpPr>
          <p:cNvPr id="12" name="TextBox 11">
            <a:extLst>
              <a:ext uri="{FF2B5EF4-FFF2-40B4-BE49-F238E27FC236}">
                <a16:creationId xmlns:a16="http://schemas.microsoft.com/office/drawing/2014/main" id="{45141D06-9C8D-7C0A-61AF-19E1168A2B02}"/>
              </a:ext>
            </a:extLst>
          </p:cNvPr>
          <p:cNvSpPr txBox="1"/>
          <p:nvPr/>
        </p:nvSpPr>
        <p:spPr>
          <a:xfrm>
            <a:off x="4318000" y="2354799"/>
            <a:ext cx="2175933" cy="307777"/>
          </a:xfrm>
          <a:prstGeom prst="rect">
            <a:avLst/>
          </a:prstGeom>
          <a:noFill/>
        </p:spPr>
        <p:txBody>
          <a:bodyPr wrap="square" rtlCol="0">
            <a:spAutoFit/>
          </a:bodyPr>
          <a:lstStyle/>
          <a:p>
            <a:r>
              <a:rPr lang="en-US" dirty="0"/>
              <a:t>O</a:t>
            </a:r>
            <a:r>
              <a:rPr lang="en-TW" dirty="0"/>
              <a:t>ptimization algo</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8E13929-64E7-CCF9-B2AE-51719E04587E}"/>
                  </a:ext>
                </a:extLst>
              </p:cNvPr>
              <p:cNvSpPr txBox="1"/>
              <p:nvPr/>
            </p:nvSpPr>
            <p:spPr>
              <a:xfrm>
                <a:off x="338667" y="705827"/>
                <a:ext cx="3471334" cy="1030282"/>
              </a:xfrm>
              <a:prstGeom prst="rect">
                <a:avLst/>
              </a:prstGeom>
              <a:noFill/>
            </p:spPr>
            <p:txBody>
              <a:bodyPr wrap="square" rtlCol="0">
                <a:spAutoFit/>
              </a:bodyPr>
              <a:lstStyle/>
              <a:p>
                <a:r>
                  <a:rPr lang="en-US" sz="2000" dirty="0"/>
                  <a:t>I</a:t>
                </a:r>
                <a:r>
                  <a:rPr lang="en-TW" sz="2000" dirty="0"/>
                  <a:t>f gradient is small that means </a:t>
                </a:r>
                <a14:m>
                  <m:oMath xmlns:m="http://schemas.openxmlformats.org/officeDocument/2006/math">
                    <m:sSubSup>
                      <m:sSubSupPr>
                        <m:ctrlPr>
                          <a:rPr lang="en-TW" sz="2000" i="1" smtClean="0">
                            <a:latin typeface="Cambria Math" panose="02040503050406030204" pitchFamily="18" charset="0"/>
                          </a:rPr>
                        </m:ctrlPr>
                      </m:sSubSup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𝑡</m:t>
                        </m:r>
                      </m:sup>
                    </m:sSubSup>
                  </m:oMath>
                </a14:m>
                <a:r>
                  <a:rPr lang="en-TW" sz="2000" dirty="0"/>
                  <a:t> is small, and thus </a:t>
                </a:r>
              </a:p>
              <a:p>
                <a:r>
                  <a:rPr lang="en-TW" sz="2000" dirty="0"/>
                  <a:t>no much was updated</a:t>
                </a:r>
              </a:p>
            </p:txBody>
          </p:sp>
        </mc:Choice>
        <mc:Fallback xmlns="">
          <p:sp>
            <p:nvSpPr>
              <p:cNvPr id="2" name="TextBox 1">
                <a:extLst>
                  <a:ext uri="{FF2B5EF4-FFF2-40B4-BE49-F238E27FC236}">
                    <a16:creationId xmlns:a16="http://schemas.microsoft.com/office/drawing/2014/main" id="{D8E13929-64E7-CCF9-B2AE-51719E04587E}"/>
                  </a:ext>
                </a:extLst>
              </p:cNvPr>
              <p:cNvSpPr txBox="1">
                <a:spLocks noRot="1" noChangeAspect="1" noMove="1" noResize="1" noEditPoints="1" noAdjustHandles="1" noChangeArrowheads="1" noChangeShapeType="1" noTextEdit="1"/>
              </p:cNvSpPr>
              <p:nvPr/>
            </p:nvSpPr>
            <p:spPr>
              <a:xfrm>
                <a:off x="338667" y="705827"/>
                <a:ext cx="3471334" cy="1030282"/>
              </a:xfrm>
              <a:prstGeom prst="rect">
                <a:avLst/>
              </a:prstGeom>
              <a:blipFill>
                <a:blip r:embed="rId5"/>
                <a:stretch>
                  <a:fillRect l="-1825" t="-3659" b="-10976"/>
                </a:stretch>
              </a:blipFill>
            </p:spPr>
            <p:txBody>
              <a:bodyPr/>
              <a:lstStyle/>
              <a:p>
                <a:r>
                  <a:rPr lang="en-TW">
                    <a:noFill/>
                  </a:rPr>
                  <a:t> </a:t>
                </a:r>
              </a:p>
            </p:txBody>
          </p:sp>
        </mc:Fallback>
      </mc:AlternateContent>
      <p:sp>
        <p:nvSpPr>
          <p:cNvPr id="4" name="TextBox 3">
            <a:extLst>
              <a:ext uri="{FF2B5EF4-FFF2-40B4-BE49-F238E27FC236}">
                <a16:creationId xmlns:a16="http://schemas.microsoft.com/office/drawing/2014/main" id="{E924B627-0140-5BB3-8A16-FB00601CA98A}"/>
              </a:ext>
            </a:extLst>
          </p:cNvPr>
          <p:cNvSpPr txBox="1"/>
          <p:nvPr/>
        </p:nvSpPr>
        <p:spPr>
          <a:xfrm>
            <a:off x="2469336" y="3174738"/>
            <a:ext cx="2130832" cy="523220"/>
          </a:xfrm>
          <a:prstGeom prst="rect">
            <a:avLst/>
          </a:prstGeom>
          <a:noFill/>
        </p:spPr>
        <p:txBody>
          <a:bodyPr wrap="square" rtlCol="0">
            <a:spAutoFit/>
          </a:bodyPr>
          <a:lstStyle/>
          <a:p>
            <a:r>
              <a:rPr lang="en-TW" dirty="0"/>
              <a:t>Why would the gradient be small?</a:t>
            </a:r>
          </a:p>
        </p:txBody>
      </p:sp>
      <p:pic>
        <p:nvPicPr>
          <p:cNvPr id="6" name="Picture 5">
            <a:extLst>
              <a:ext uri="{FF2B5EF4-FFF2-40B4-BE49-F238E27FC236}">
                <a16:creationId xmlns:a16="http://schemas.microsoft.com/office/drawing/2014/main" id="{0E7F1849-E2F3-269E-AC10-DFF2545050FA}"/>
              </a:ext>
            </a:extLst>
          </p:cNvPr>
          <p:cNvPicPr>
            <a:picLocks noChangeAspect="1"/>
          </p:cNvPicPr>
          <p:nvPr/>
        </p:nvPicPr>
        <p:blipFill>
          <a:blip r:embed="rId6"/>
          <a:stretch>
            <a:fillRect/>
          </a:stretch>
        </p:blipFill>
        <p:spPr>
          <a:xfrm>
            <a:off x="333263" y="2412083"/>
            <a:ext cx="1936673" cy="2571750"/>
          </a:xfrm>
          <a:prstGeom prst="rect">
            <a:avLst/>
          </a:prstGeom>
        </p:spPr>
      </p:pic>
    </p:spTree>
    <p:extLst>
      <p:ext uri="{BB962C8B-B14F-4D97-AF65-F5344CB8AC3E}">
        <p14:creationId xmlns:p14="http://schemas.microsoft.com/office/powerpoint/2010/main" val="3300156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3" name="Google Shape;63;p14"/>
          <p:cNvSpPr txBox="1"/>
          <p:nvPr/>
        </p:nvSpPr>
        <p:spPr>
          <a:xfrm>
            <a:off x="5000737" y="4462213"/>
            <a:ext cx="3810000" cy="521620"/>
          </a:xfrm>
          <a:prstGeom prst="rect">
            <a:avLst/>
          </a:prstGeom>
          <a:noFill/>
          <a:ln>
            <a:noFill/>
          </a:ln>
        </p:spPr>
        <p:txBody>
          <a:bodyPr spcFirstLastPara="1" wrap="square" lIns="91425" tIns="91425" rIns="91425" bIns="91425" anchor="t" anchorCtr="0">
            <a:noAutofit/>
          </a:bodyPr>
          <a:lstStyle/>
          <a:p>
            <a:pPr algn="l"/>
            <a:r>
              <a:rPr lang="en-US" altLang="zh-TW" sz="900" b="1" i="0" u="none" strike="noStrike" dirty="0">
                <a:solidFill>
                  <a:schemeClr val="tx1"/>
                </a:solidFill>
                <a:effectLst/>
                <a:latin typeface="YouTube Sans"/>
              </a:rPr>
              <a:t>Image source: Hung-</a:t>
            </a:r>
            <a:r>
              <a:rPr lang="en-US" altLang="zh-TW" sz="900" b="1" i="0" u="none" strike="noStrike" dirty="0" err="1">
                <a:solidFill>
                  <a:schemeClr val="tx1"/>
                </a:solidFill>
                <a:effectLst/>
                <a:latin typeface="YouTube Sans"/>
              </a:rPr>
              <a:t>yi</a:t>
            </a:r>
            <a:r>
              <a:rPr lang="en-US" altLang="zh-TW" sz="900" b="1" i="0" u="none" strike="noStrike" dirty="0">
                <a:solidFill>
                  <a:schemeClr val="tx1"/>
                </a:solidFill>
                <a:effectLst/>
                <a:latin typeface="YouTube Sans"/>
              </a:rPr>
              <a:t> Lee【</a:t>
            </a:r>
            <a:r>
              <a:rPr lang="zh-TW" altLang="en-US" sz="900" b="1" i="0" u="none" strike="noStrike" dirty="0">
                <a:solidFill>
                  <a:schemeClr val="tx1"/>
                </a:solidFill>
                <a:effectLst/>
                <a:latin typeface="YouTube Sans"/>
              </a:rPr>
              <a:t>機器學習</a:t>
            </a:r>
            <a:r>
              <a:rPr lang="en-US" altLang="zh-TW" sz="900" b="1" i="0" u="none" strike="noStrike" dirty="0">
                <a:solidFill>
                  <a:schemeClr val="tx1"/>
                </a:solidFill>
                <a:effectLst/>
                <a:latin typeface="YouTube Sans"/>
              </a:rPr>
              <a:t>2021】</a:t>
            </a:r>
            <a:r>
              <a:rPr lang="zh-TW" altLang="en-US" sz="900" b="1" i="0" u="none" strike="noStrike" dirty="0">
                <a:solidFill>
                  <a:schemeClr val="tx1"/>
                </a:solidFill>
                <a:effectLst/>
                <a:latin typeface="YouTube Sans"/>
              </a:rPr>
              <a:t>機器學習任務攻略</a:t>
            </a:r>
            <a:endParaRPr lang="en-US" altLang="zh-TW" sz="900" b="1" i="0" u="none" strike="noStrike" dirty="0">
              <a:solidFill>
                <a:schemeClr val="tx1"/>
              </a:solidFill>
              <a:effectLst/>
              <a:latin typeface="YouTube Sans"/>
            </a:endParaRPr>
          </a:p>
          <a:p>
            <a:pPr algn="l"/>
            <a:r>
              <a:rPr lang="en-US" altLang="zh-TW" sz="900" b="1" i="0" u="none" strike="noStrike" dirty="0">
                <a:solidFill>
                  <a:schemeClr val="tx1"/>
                </a:solidFill>
                <a:effectLst/>
                <a:latin typeface="YouTube Sans"/>
              </a:rPr>
              <a:t>https://</a:t>
            </a:r>
            <a:r>
              <a:rPr lang="en-US" altLang="zh-TW" sz="900" b="1" i="0" u="none" strike="noStrike" dirty="0" err="1">
                <a:solidFill>
                  <a:schemeClr val="tx1"/>
                </a:solidFill>
                <a:effectLst/>
                <a:latin typeface="YouTube Sans"/>
              </a:rPr>
              <a:t>www.youtube.com</a:t>
            </a:r>
            <a:r>
              <a:rPr lang="en-US" altLang="zh-TW" sz="900" b="1" i="0" u="none" strike="noStrike" dirty="0">
                <a:solidFill>
                  <a:schemeClr val="tx1"/>
                </a:solidFill>
                <a:effectLst/>
                <a:latin typeface="YouTube Sans"/>
              </a:rPr>
              <a:t>/</a:t>
            </a:r>
            <a:r>
              <a:rPr lang="en-US" altLang="zh-TW" sz="900" b="1" i="0" u="none" strike="noStrike" dirty="0" err="1">
                <a:solidFill>
                  <a:schemeClr val="tx1"/>
                </a:solidFill>
                <a:effectLst/>
                <a:latin typeface="YouTube Sans"/>
              </a:rPr>
              <a:t>watch?v</a:t>
            </a:r>
            <a:r>
              <a:rPr lang="en-US" altLang="zh-TW" sz="900" b="1" i="0" u="none" strike="noStrike" dirty="0">
                <a:solidFill>
                  <a:schemeClr val="tx1"/>
                </a:solidFill>
                <a:effectLst/>
                <a:latin typeface="YouTube Sans"/>
              </a:rPr>
              <a:t>=WeHM2xpYQpw&amp;list=PLJV_el3uVTsMhtt7_Y6sgTHGHp1Vb2P2J&amp;index=4</a:t>
            </a:r>
            <a:endParaRPr lang="zh-TW" altLang="en-US" sz="900" b="1" i="0" u="none" strike="noStrike" dirty="0">
              <a:solidFill>
                <a:schemeClr val="tx1"/>
              </a:solidFill>
              <a:effectLst/>
              <a:latin typeface="YouTube Sans"/>
            </a:endParaRPr>
          </a:p>
        </p:txBody>
      </p:sp>
      <p:sp>
        <p:nvSpPr>
          <p:cNvPr id="5" name="Google Shape;60;p14" title="Introduction">
            <a:extLst>
              <a:ext uri="{FF2B5EF4-FFF2-40B4-BE49-F238E27FC236}">
                <a16:creationId xmlns:a16="http://schemas.microsoft.com/office/drawing/2014/main" id="{56C7BC85-A672-DDA9-B6B4-839F33B9EF2F}"/>
              </a:ext>
            </a:extLst>
          </p:cNvPr>
          <p:cNvSpPr txBox="1"/>
          <p:nvPr/>
        </p:nvSpPr>
        <p:spPr>
          <a:xfrm>
            <a:off x="154305" y="113299"/>
            <a:ext cx="1719262" cy="5011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rPr>
              <a:t>Introduction</a:t>
            </a:r>
            <a:endParaRPr sz="1800" b="1" dirty="0">
              <a:solidFill>
                <a:schemeClr val="tx1"/>
              </a:solidFill>
            </a:endParaRPr>
          </a:p>
        </p:txBody>
      </p:sp>
      <p:pic>
        <p:nvPicPr>
          <p:cNvPr id="11" name="Picture 10">
            <a:extLst>
              <a:ext uri="{FF2B5EF4-FFF2-40B4-BE49-F238E27FC236}">
                <a16:creationId xmlns:a16="http://schemas.microsoft.com/office/drawing/2014/main" id="{BADCD131-319B-1B89-0DDF-290B79F4AA13}"/>
              </a:ext>
            </a:extLst>
          </p:cNvPr>
          <p:cNvPicPr>
            <a:picLocks noChangeAspect="1"/>
          </p:cNvPicPr>
          <p:nvPr/>
        </p:nvPicPr>
        <p:blipFill>
          <a:blip r:embed="rId3"/>
          <a:stretch>
            <a:fillRect/>
          </a:stretch>
        </p:blipFill>
        <p:spPr>
          <a:xfrm>
            <a:off x="5334000" y="2828962"/>
            <a:ext cx="2555183" cy="1333139"/>
          </a:xfrm>
          <a:prstGeom prst="rect">
            <a:avLst/>
          </a:prstGeom>
        </p:spPr>
      </p:pic>
      <p:sp>
        <p:nvSpPr>
          <p:cNvPr id="7" name="TextBox 6">
            <a:extLst>
              <a:ext uri="{FF2B5EF4-FFF2-40B4-BE49-F238E27FC236}">
                <a16:creationId xmlns:a16="http://schemas.microsoft.com/office/drawing/2014/main" id="{E726C016-502F-97DF-8113-3C73D5913C0C}"/>
              </a:ext>
            </a:extLst>
          </p:cNvPr>
          <p:cNvSpPr txBox="1"/>
          <p:nvPr/>
        </p:nvSpPr>
        <p:spPr>
          <a:xfrm>
            <a:off x="270934" y="1369367"/>
            <a:ext cx="2556933" cy="461665"/>
          </a:xfrm>
          <a:prstGeom prst="rect">
            <a:avLst/>
          </a:prstGeom>
          <a:noFill/>
        </p:spPr>
        <p:txBody>
          <a:bodyPr wrap="square" rtlCol="0">
            <a:spAutoFit/>
          </a:bodyPr>
          <a:lstStyle/>
          <a:p>
            <a:r>
              <a:rPr lang="en-US" sz="2400" dirty="0"/>
              <a:t>L</a:t>
            </a:r>
            <a:r>
              <a:rPr lang="en-TW" sz="2400" dirty="0"/>
              <a:t>oss surfaces</a:t>
            </a:r>
          </a:p>
        </p:txBody>
      </p:sp>
      <p:pic>
        <p:nvPicPr>
          <p:cNvPr id="8" name="Picture 7">
            <a:extLst>
              <a:ext uri="{FF2B5EF4-FFF2-40B4-BE49-F238E27FC236}">
                <a16:creationId xmlns:a16="http://schemas.microsoft.com/office/drawing/2014/main" id="{544D38D5-9CD2-45C7-B689-E64DF48A48FF}"/>
              </a:ext>
            </a:extLst>
          </p:cNvPr>
          <p:cNvPicPr>
            <a:picLocks noChangeAspect="1"/>
          </p:cNvPicPr>
          <p:nvPr/>
        </p:nvPicPr>
        <p:blipFill rotWithShape="1">
          <a:blip r:embed="rId4"/>
          <a:srcRect b="57495"/>
          <a:stretch/>
        </p:blipFill>
        <p:spPr>
          <a:xfrm>
            <a:off x="2723336" y="911940"/>
            <a:ext cx="1936673" cy="1093117"/>
          </a:xfrm>
          <a:prstGeom prst="rect">
            <a:avLst/>
          </a:prstGeom>
        </p:spPr>
      </p:pic>
      <p:pic>
        <p:nvPicPr>
          <p:cNvPr id="9" name="Picture 8">
            <a:extLst>
              <a:ext uri="{FF2B5EF4-FFF2-40B4-BE49-F238E27FC236}">
                <a16:creationId xmlns:a16="http://schemas.microsoft.com/office/drawing/2014/main" id="{E8C19AC0-481C-E9FD-48A4-FA222E5F4D39}"/>
              </a:ext>
            </a:extLst>
          </p:cNvPr>
          <p:cNvPicPr>
            <a:picLocks noChangeAspect="1"/>
          </p:cNvPicPr>
          <p:nvPr/>
        </p:nvPicPr>
        <p:blipFill>
          <a:blip r:embed="rId5"/>
          <a:stretch>
            <a:fillRect/>
          </a:stretch>
        </p:blipFill>
        <p:spPr>
          <a:xfrm>
            <a:off x="154305" y="2392113"/>
            <a:ext cx="4976495" cy="1995827"/>
          </a:xfrm>
          <a:prstGeom prst="rect">
            <a:avLst/>
          </a:prstGeom>
        </p:spPr>
      </p:pic>
      <p:sp>
        <p:nvSpPr>
          <p:cNvPr id="10" name="TextBox 9">
            <a:extLst>
              <a:ext uri="{FF2B5EF4-FFF2-40B4-BE49-F238E27FC236}">
                <a16:creationId xmlns:a16="http://schemas.microsoft.com/office/drawing/2014/main" id="{183D6D81-C3BE-D970-8E6D-F3EAB427F5E4}"/>
              </a:ext>
            </a:extLst>
          </p:cNvPr>
          <p:cNvSpPr txBox="1"/>
          <p:nvPr/>
        </p:nvSpPr>
        <p:spPr>
          <a:xfrm>
            <a:off x="5537200" y="829733"/>
            <a:ext cx="3166533" cy="954107"/>
          </a:xfrm>
          <a:prstGeom prst="rect">
            <a:avLst/>
          </a:prstGeom>
          <a:noFill/>
        </p:spPr>
        <p:txBody>
          <a:bodyPr wrap="square" rtlCol="0">
            <a:spAutoFit/>
          </a:bodyPr>
          <a:lstStyle/>
          <a:p>
            <a:r>
              <a:rPr lang="en-TW" dirty="0"/>
              <a:t>You don’t just get stuck at a “local minima”. It could just be a “saddle point”. Either way, these two are called critical points. </a:t>
            </a:r>
          </a:p>
        </p:txBody>
      </p:sp>
      <p:sp>
        <p:nvSpPr>
          <p:cNvPr id="13" name="TextBox 12">
            <a:extLst>
              <a:ext uri="{FF2B5EF4-FFF2-40B4-BE49-F238E27FC236}">
                <a16:creationId xmlns:a16="http://schemas.microsoft.com/office/drawing/2014/main" id="{BF3C560E-1D6A-100D-17D9-21F8653B9911}"/>
              </a:ext>
            </a:extLst>
          </p:cNvPr>
          <p:cNvSpPr txBox="1"/>
          <p:nvPr/>
        </p:nvSpPr>
        <p:spPr>
          <a:xfrm>
            <a:off x="2827867" y="743504"/>
            <a:ext cx="2159000" cy="307777"/>
          </a:xfrm>
          <a:prstGeom prst="rect">
            <a:avLst/>
          </a:prstGeom>
          <a:noFill/>
        </p:spPr>
        <p:txBody>
          <a:bodyPr wrap="square" rtlCol="0">
            <a:spAutoFit/>
          </a:bodyPr>
          <a:lstStyle/>
          <a:p>
            <a:r>
              <a:rPr lang="en-US" dirty="0"/>
              <a:t>P</a:t>
            </a:r>
            <a:r>
              <a:rPr lang="en-TW" dirty="0"/>
              <a:t>lain vanilla loss curve</a:t>
            </a:r>
          </a:p>
        </p:txBody>
      </p:sp>
    </p:spTree>
    <p:extLst>
      <p:ext uri="{BB962C8B-B14F-4D97-AF65-F5344CB8AC3E}">
        <p14:creationId xmlns:p14="http://schemas.microsoft.com/office/powerpoint/2010/main" val="3411326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3" name="Google Shape;63;p14"/>
          <p:cNvSpPr txBox="1"/>
          <p:nvPr/>
        </p:nvSpPr>
        <p:spPr>
          <a:xfrm>
            <a:off x="5000737" y="4462213"/>
            <a:ext cx="3810000" cy="521620"/>
          </a:xfrm>
          <a:prstGeom prst="rect">
            <a:avLst/>
          </a:prstGeom>
          <a:noFill/>
          <a:ln>
            <a:noFill/>
          </a:ln>
        </p:spPr>
        <p:txBody>
          <a:bodyPr spcFirstLastPara="1" wrap="square" lIns="91425" tIns="91425" rIns="91425" bIns="91425" anchor="t" anchorCtr="0">
            <a:noAutofit/>
          </a:bodyPr>
          <a:lstStyle/>
          <a:p>
            <a:pPr algn="l"/>
            <a:r>
              <a:rPr lang="en-US" altLang="zh-TW" sz="900" b="1" i="0" u="none" strike="noStrike" dirty="0">
                <a:solidFill>
                  <a:schemeClr val="tx1"/>
                </a:solidFill>
                <a:effectLst/>
                <a:latin typeface="YouTube Sans"/>
              </a:rPr>
              <a:t>Image source: Hung-</a:t>
            </a:r>
            <a:r>
              <a:rPr lang="en-US" altLang="zh-TW" sz="900" b="1" i="0" u="none" strike="noStrike" dirty="0" err="1">
                <a:solidFill>
                  <a:schemeClr val="tx1"/>
                </a:solidFill>
                <a:effectLst/>
                <a:latin typeface="YouTube Sans"/>
              </a:rPr>
              <a:t>yi</a:t>
            </a:r>
            <a:r>
              <a:rPr lang="en-US" altLang="zh-TW" sz="900" b="1" i="0" u="none" strike="noStrike" dirty="0">
                <a:solidFill>
                  <a:schemeClr val="tx1"/>
                </a:solidFill>
                <a:effectLst/>
                <a:latin typeface="YouTube Sans"/>
              </a:rPr>
              <a:t> Lee【</a:t>
            </a:r>
            <a:r>
              <a:rPr lang="zh-TW" altLang="en-US" sz="900" b="1" i="0" u="none" strike="noStrike" dirty="0">
                <a:solidFill>
                  <a:schemeClr val="tx1"/>
                </a:solidFill>
                <a:effectLst/>
                <a:latin typeface="YouTube Sans"/>
              </a:rPr>
              <a:t>機器學習</a:t>
            </a:r>
            <a:r>
              <a:rPr lang="en-US" altLang="zh-TW" sz="900" b="1" i="0" u="none" strike="noStrike" dirty="0">
                <a:solidFill>
                  <a:schemeClr val="tx1"/>
                </a:solidFill>
                <a:effectLst/>
                <a:latin typeface="YouTube Sans"/>
              </a:rPr>
              <a:t>2021】</a:t>
            </a:r>
            <a:r>
              <a:rPr lang="zh-TW" altLang="en-US" sz="900" b="1" i="0" u="none" strike="noStrike" dirty="0">
                <a:solidFill>
                  <a:schemeClr val="tx1"/>
                </a:solidFill>
                <a:effectLst/>
                <a:latin typeface="YouTube Sans"/>
              </a:rPr>
              <a:t>機器學習任務攻略</a:t>
            </a:r>
            <a:endParaRPr lang="en-US" altLang="zh-TW" sz="900" b="1" i="0" u="none" strike="noStrike" dirty="0">
              <a:solidFill>
                <a:schemeClr val="tx1"/>
              </a:solidFill>
              <a:effectLst/>
              <a:latin typeface="YouTube Sans"/>
            </a:endParaRPr>
          </a:p>
          <a:p>
            <a:pPr algn="l"/>
            <a:r>
              <a:rPr lang="en-US" altLang="zh-TW" sz="900" b="1" i="0" u="none" strike="noStrike" dirty="0">
                <a:solidFill>
                  <a:schemeClr val="tx1"/>
                </a:solidFill>
                <a:effectLst/>
                <a:latin typeface="YouTube Sans"/>
              </a:rPr>
              <a:t>https://</a:t>
            </a:r>
            <a:r>
              <a:rPr lang="en-US" altLang="zh-TW" sz="900" b="1" i="0" u="none" strike="noStrike" dirty="0" err="1">
                <a:solidFill>
                  <a:schemeClr val="tx1"/>
                </a:solidFill>
                <a:effectLst/>
                <a:latin typeface="YouTube Sans"/>
              </a:rPr>
              <a:t>www.youtube.com</a:t>
            </a:r>
            <a:r>
              <a:rPr lang="en-US" altLang="zh-TW" sz="900" b="1" i="0" u="none" strike="noStrike" dirty="0">
                <a:solidFill>
                  <a:schemeClr val="tx1"/>
                </a:solidFill>
                <a:effectLst/>
                <a:latin typeface="YouTube Sans"/>
              </a:rPr>
              <a:t>/</a:t>
            </a:r>
            <a:r>
              <a:rPr lang="en-US" altLang="zh-TW" sz="900" b="1" i="0" u="none" strike="noStrike" dirty="0" err="1">
                <a:solidFill>
                  <a:schemeClr val="tx1"/>
                </a:solidFill>
                <a:effectLst/>
                <a:latin typeface="YouTube Sans"/>
              </a:rPr>
              <a:t>watch?v</a:t>
            </a:r>
            <a:r>
              <a:rPr lang="en-US" altLang="zh-TW" sz="900" b="1" i="0" u="none" strike="noStrike" dirty="0">
                <a:solidFill>
                  <a:schemeClr val="tx1"/>
                </a:solidFill>
                <a:effectLst/>
                <a:latin typeface="YouTube Sans"/>
              </a:rPr>
              <a:t>=WeHM2xpYQpw&amp;list=PLJV_el3uVTsMhtt7_Y6sgTHGHp1Vb2P2J&amp;index=4</a:t>
            </a:r>
            <a:endParaRPr lang="zh-TW" altLang="en-US" sz="900" b="1" i="0" u="none" strike="noStrike" dirty="0">
              <a:solidFill>
                <a:schemeClr val="tx1"/>
              </a:solidFill>
              <a:effectLst/>
              <a:latin typeface="YouTube Sans"/>
            </a:endParaRPr>
          </a:p>
        </p:txBody>
      </p:sp>
      <p:sp>
        <p:nvSpPr>
          <p:cNvPr id="5" name="Google Shape;60;p14" title="Introduction">
            <a:extLst>
              <a:ext uri="{FF2B5EF4-FFF2-40B4-BE49-F238E27FC236}">
                <a16:creationId xmlns:a16="http://schemas.microsoft.com/office/drawing/2014/main" id="{56C7BC85-A672-DDA9-B6B4-839F33B9EF2F}"/>
              </a:ext>
            </a:extLst>
          </p:cNvPr>
          <p:cNvSpPr txBox="1"/>
          <p:nvPr/>
        </p:nvSpPr>
        <p:spPr>
          <a:xfrm>
            <a:off x="154305" y="113299"/>
            <a:ext cx="1719262" cy="5011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rPr>
              <a:t>Introduction</a:t>
            </a:r>
            <a:endParaRPr sz="1800" b="1" dirty="0">
              <a:solidFill>
                <a:schemeClr val="tx1"/>
              </a:solidFill>
            </a:endParaRPr>
          </a:p>
        </p:txBody>
      </p:sp>
      <p:pic>
        <p:nvPicPr>
          <p:cNvPr id="9" name="Picture 8">
            <a:extLst>
              <a:ext uri="{FF2B5EF4-FFF2-40B4-BE49-F238E27FC236}">
                <a16:creationId xmlns:a16="http://schemas.microsoft.com/office/drawing/2014/main" id="{E8C19AC0-481C-E9FD-48A4-FA222E5F4D39}"/>
              </a:ext>
            </a:extLst>
          </p:cNvPr>
          <p:cNvPicPr>
            <a:picLocks noChangeAspect="1"/>
          </p:cNvPicPr>
          <p:nvPr/>
        </p:nvPicPr>
        <p:blipFill>
          <a:blip r:embed="rId3"/>
          <a:stretch>
            <a:fillRect/>
          </a:stretch>
        </p:blipFill>
        <p:spPr>
          <a:xfrm>
            <a:off x="4471337" y="775133"/>
            <a:ext cx="4479775" cy="1796617"/>
          </a:xfrm>
          <a:prstGeom prst="rect">
            <a:avLst/>
          </a:prstGeom>
        </p:spPr>
      </p:pic>
      <p:sp>
        <p:nvSpPr>
          <p:cNvPr id="2" name="TextBox 1">
            <a:extLst>
              <a:ext uri="{FF2B5EF4-FFF2-40B4-BE49-F238E27FC236}">
                <a16:creationId xmlns:a16="http://schemas.microsoft.com/office/drawing/2014/main" id="{036A92CE-A9D8-C424-3BD3-F9C9F7FF2522}"/>
              </a:ext>
            </a:extLst>
          </p:cNvPr>
          <p:cNvSpPr txBox="1"/>
          <p:nvPr/>
        </p:nvSpPr>
        <p:spPr>
          <a:xfrm>
            <a:off x="333263" y="1249113"/>
            <a:ext cx="3132667" cy="523220"/>
          </a:xfrm>
          <a:prstGeom prst="rect">
            <a:avLst/>
          </a:prstGeom>
          <a:noFill/>
        </p:spPr>
        <p:txBody>
          <a:bodyPr wrap="square" rtlCol="0">
            <a:spAutoFit/>
          </a:bodyPr>
          <a:lstStyle/>
          <a:p>
            <a:r>
              <a:rPr lang="en-TW" dirty="0"/>
              <a:t>How do we know if we hit a saddle point or a true local minima?</a:t>
            </a:r>
          </a:p>
        </p:txBody>
      </p:sp>
      <p:sp>
        <p:nvSpPr>
          <p:cNvPr id="3" name="TextBox 2">
            <a:extLst>
              <a:ext uri="{FF2B5EF4-FFF2-40B4-BE49-F238E27FC236}">
                <a16:creationId xmlns:a16="http://schemas.microsoft.com/office/drawing/2014/main" id="{3AEDE6D0-1283-72DC-D0F9-33C5193C9FE7}"/>
              </a:ext>
            </a:extLst>
          </p:cNvPr>
          <p:cNvSpPr txBox="1"/>
          <p:nvPr/>
        </p:nvSpPr>
        <p:spPr>
          <a:xfrm>
            <a:off x="333262" y="1998487"/>
            <a:ext cx="8617849" cy="2369880"/>
          </a:xfrm>
          <a:prstGeom prst="rect">
            <a:avLst/>
          </a:prstGeom>
          <a:noFill/>
        </p:spPr>
        <p:txBody>
          <a:bodyPr wrap="square" rtlCol="0">
            <a:spAutoFit/>
          </a:bodyPr>
          <a:lstStyle/>
          <a:p>
            <a:r>
              <a:rPr lang="en-TW" dirty="0"/>
              <a:t>Hessian matrix … </a:t>
            </a:r>
          </a:p>
          <a:p>
            <a:endParaRPr lang="en-TW" dirty="0"/>
          </a:p>
          <a:p>
            <a:r>
              <a:rPr lang="en-US" dirty="0"/>
              <a:t>I</a:t>
            </a:r>
            <a:r>
              <a:rPr lang="en-TW" dirty="0"/>
              <a:t>f all of the eigenvalues are positives -&gt; local minima</a:t>
            </a:r>
          </a:p>
          <a:p>
            <a:r>
              <a:rPr lang="en-TW" dirty="0"/>
              <a:t>If all of its eigenvalues are negative -&gt; local maxima</a:t>
            </a:r>
          </a:p>
          <a:p>
            <a:r>
              <a:rPr lang="en-TW" dirty="0"/>
              <a:t>If some eigenvalues are positive, and some are negative -&gt; saddle point</a:t>
            </a:r>
          </a:p>
          <a:p>
            <a:endParaRPr lang="en-TW" dirty="0"/>
          </a:p>
          <a:p>
            <a:r>
              <a:rPr lang="en-TW" dirty="0"/>
              <a:t>Hessian matrix is so</a:t>
            </a:r>
            <a:r>
              <a:rPr lang="en-US" dirty="0"/>
              <a:t>me</a:t>
            </a:r>
            <a:r>
              <a:rPr lang="en-TW" dirty="0"/>
              <a:t> topic for another day … not the focus today, </a:t>
            </a:r>
            <a:r>
              <a:rPr lang="en-TW" sz="1800" b="1" strike="sngStrike" dirty="0">
                <a:solidFill>
                  <a:srgbClr val="00B0F0"/>
                </a:solidFill>
              </a:rPr>
              <a:t>im running out of time</a:t>
            </a:r>
          </a:p>
          <a:p>
            <a:endParaRPr lang="en-TW" sz="1800" strike="sngStrike" dirty="0"/>
          </a:p>
          <a:p>
            <a:r>
              <a:rPr lang="en-US" dirty="0"/>
              <a:t>I</a:t>
            </a:r>
            <a:r>
              <a:rPr lang="en-TW" dirty="0"/>
              <a:t>f we update the parameters </a:t>
            </a:r>
            <a:r>
              <a:rPr lang="en-TW" u="sng" dirty="0">
                <a:solidFill>
                  <a:srgbClr val="FF0000"/>
                </a:solidFill>
              </a:rPr>
              <a:t>along the direction of the eigenvectors</a:t>
            </a:r>
            <a:r>
              <a:rPr lang="en-TW" dirty="0"/>
              <a:t>, we can </a:t>
            </a:r>
            <a:r>
              <a:rPr lang="en-TW" u="sng" dirty="0">
                <a:solidFill>
                  <a:srgbClr val="FF0000"/>
                </a:solidFill>
              </a:rPr>
              <a:t>escape the saddle point </a:t>
            </a:r>
            <a:r>
              <a:rPr lang="en-TW" dirty="0"/>
              <a:t>and </a:t>
            </a:r>
            <a:r>
              <a:rPr lang="en-TW" u="sng" dirty="0">
                <a:solidFill>
                  <a:srgbClr val="FF0000"/>
                </a:solidFill>
              </a:rPr>
              <a:t>decrease the loss</a:t>
            </a:r>
          </a:p>
        </p:txBody>
      </p:sp>
    </p:spTree>
    <p:extLst>
      <p:ext uri="{BB962C8B-B14F-4D97-AF65-F5344CB8AC3E}">
        <p14:creationId xmlns:p14="http://schemas.microsoft.com/office/powerpoint/2010/main" val="1815603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3" name="Google Shape;63;p14"/>
          <p:cNvSpPr txBox="1"/>
          <p:nvPr/>
        </p:nvSpPr>
        <p:spPr>
          <a:xfrm>
            <a:off x="5000737" y="4462213"/>
            <a:ext cx="3810000" cy="521620"/>
          </a:xfrm>
          <a:prstGeom prst="rect">
            <a:avLst/>
          </a:prstGeom>
          <a:noFill/>
          <a:ln>
            <a:noFill/>
          </a:ln>
        </p:spPr>
        <p:txBody>
          <a:bodyPr spcFirstLastPara="1" wrap="square" lIns="91425" tIns="91425" rIns="91425" bIns="91425" anchor="t" anchorCtr="0">
            <a:noAutofit/>
          </a:bodyPr>
          <a:lstStyle/>
          <a:p>
            <a:pPr algn="l"/>
            <a:r>
              <a:rPr lang="en-US" altLang="zh-TW" sz="900" b="1" i="0" u="none" strike="noStrike" dirty="0">
                <a:solidFill>
                  <a:schemeClr val="tx1"/>
                </a:solidFill>
                <a:effectLst/>
                <a:latin typeface="YouTube Sans"/>
              </a:rPr>
              <a:t>Image source: Hung-</a:t>
            </a:r>
            <a:r>
              <a:rPr lang="en-US" altLang="zh-TW" sz="900" b="1" i="0" u="none" strike="noStrike" dirty="0" err="1">
                <a:solidFill>
                  <a:schemeClr val="tx1"/>
                </a:solidFill>
                <a:effectLst/>
                <a:latin typeface="YouTube Sans"/>
              </a:rPr>
              <a:t>yi</a:t>
            </a:r>
            <a:r>
              <a:rPr lang="en-US" altLang="zh-TW" sz="900" b="1" i="0" u="none" strike="noStrike" dirty="0">
                <a:solidFill>
                  <a:schemeClr val="tx1"/>
                </a:solidFill>
                <a:effectLst/>
                <a:latin typeface="YouTube Sans"/>
              </a:rPr>
              <a:t> Lee【</a:t>
            </a:r>
            <a:r>
              <a:rPr lang="zh-TW" altLang="en-US" sz="900" b="1" i="0" u="none" strike="noStrike" dirty="0">
                <a:solidFill>
                  <a:schemeClr val="tx1"/>
                </a:solidFill>
                <a:effectLst/>
                <a:latin typeface="YouTube Sans"/>
              </a:rPr>
              <a:t>機器學習</a:t>
            </a:r>
            <a:r>
              <a:rPr lang="en-US" altLang="zh-TW" sz="900" b="1" i="0" u="none" strike="noStrike" dirty="0">
                <a:solidFill>
                  <a:schemeClr val="tx1"/>
                </a:solidFill>
                <a:effectLst/>
                <a:latin typeface="YouTube Sans"/>
              </a:rPr>
              <a:t>2021】</a:t>
            </a:r>
            <a:r>
              <a:rPr lang="zh-TW" altLang="en-US" sz="900" b="1" i="0" u="none" strike="noStrike" dirty="0">
                <a:solidFill>
                  <a:schemeClr val="tx1"/>
                </a:solidFill>
                <a:effectLst/>
                <a:latin typeface="YouTube Sans"/>
              </a:rPr>
              <a:t>機器學習任務攻略</a:t>
            </a:r>
            <a:endParaRPr lang="en-US" altLang="zh-TW" sz="900" b="1" i="0" u="none" strike="noStrike" dirty="0">
              <a:solidFill>
                <a:schemeClr val="tx1"/>
              </a:solidFill>
              <a:effectLst/>
              <a:latin typeface="YouTube Sans"/>
            </a:endParaRPr>
          </a:p>
          <a:p>
            <a:pPr algn="l"/>
            <a:r>
              <a:rPr lang="en-US" altLang="zh-TW" sz="900" b="1" i="0" u="none" strike="noStrike" dirty="0">
                <a:solidFill>
                  <a:schemeClr val="tx1"/>
                </a:solidFill>
                <a:effectLst/>
                <a:latin typeface="YouTube Sans"/>
              </a:rPr>
              <a:t>https://</a:t>
            </a:r>
            <a:r>
              <a:rPr lang="en-US" altLang="zh-TW" sz="900" b="1" i="0" u="none" strike="noStrike" dirty="0" err="1">
                <a:solidFill>
                  <a:schemeClr val="tx1"/>
                </a:solidFill>
                <a:effectLst/>
                <a:latin typeface="YouTube Sans"/>
              </a:rPr>
              <a:t>www.youtube.com</a:t>
            </a:r>
            <a:r>
              <a:rPr lang="en-US" altLang="zh-TW" sz="900" b="1" i="0" u="none" strike="noStrike" dirty="0">
                <a:solidFill>
                  <a:schemeClr val="tx1"/>
                </a:solidFill>
                <a:effectLst/>
                <a:latin typeface="YouTube Sans"/>
              </a:rPr>
              <a:t>/</a:t>
            </a:r>
            <a:r>
              <a:rPr lang="en-US" altLang="zh-TW" sz="900" b="1" i="0" u="none" strike="noStrike" dirty="0" err="1">
                <a:solidFill>
                  <a:schemeClr val="tx1"/>
                </a:solidFill>
                <a:effectLst/>
                <a:latin typeface="YouTube Sans"/>
              </a:rPr>
              <a:t>watch?v</a:t>
            </a:r>
            <a:r>
              <a:rPr lang="en-US" altLang="zh-TW" sz="900" b="1" i="0" u="none" strike="noStrike" dirty="0">
                <a:solidFill>
                  <a:schemeClr val="tx1"/>
                </a:solidFill>
                <a:effectLst/>
                <a:latin typeface="YouTube Sans"/>
              </a:rPr>
              <a:t>=WeHM2xpYQpw&amp;list=PLJV_el3uVTsMhtt7_Y6sgTHGHp1Vb2P2J&amp;index=4</a:t>
            </a:r>
            <a:endParaRPr lang="zh-TW" altLang="en-US" sz="900" b="1" i="0" u="none" strike="noStrike" dirty="0">
              <a:solidFill>
                <a:schemeClr val="tx1"/>
              </a:solidFill>
              <a:effectLst/>
              <a:latin typeface="YouTube Sans"/>
            </a:endParaRPr>
          </a:p>
        </p:txBody>
      </p:sp>
      <p:sp>
        <p:nvSpPr>
          <p:cNvPr id="5" name="Google Shape;60;p14" title="Introduction">
            <a:extLst>
              <a:ext uri="{FF2B5EF4-FFF2-40B4-BE49-F238E27FC236}">
                <a16:creationId xmlns:a16="http://schemas.microsoft.com/office/drawing/2014/main" id="{56C7BC85-A672-DDA9-B6B4-839F33B9EF2F}"/>
              </a:ext>
            </a:extLst>
          </p:cNvPr>
          <p:cNvSpPr txBox="1"/>
          <p:nvPr/>
        </p:nvSpPr>
        <p:spPr>
          <a:xfrm>
            <a:off x="154305" y="113299"/>
            <a:ext cx="1719262" cy="5011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rPr>
              <a:t>Introduction</a:t>
            </a:r>
            <a:endParaRPr sz="1800" b="1" dirty="0">
              <a:solidFill>
                <a:schemeClr val="tx1"/>
              </a:solidFill>
            </a:endParaRPr>
          </a:p>
        </p:txBody>
      </p:sp>
      <p:pic>
        <p:nvPicPr>
          <p:cNvPr id="9" name="Picture 8">
            <a:extLst>
              <a:ext uri="{FF2B5EF4-FFF2-40B4-BE49-F238E27FC236}">
                <a16:creationId xmlns:a16="http://schemas.microsoft.com/office/drawing/2014/main" id="{E8C19AC0-481C-E9FD-48A4-FA222E5F4D39}"/>
              </a:ext>
            </a:extLst>
          </p:cNvPr>
          <p:cNvPicPr>
            <a:picLocks noChangeAspect="1"/>
          </p:cNvPicPr>
          <p:nvPr/>
        </p:nvPicPr>
        <p:blipFill>
          <a:blip r:embed="rId3"/>
          <a:stretch>
            <a:fillRect/>
          </a:stretch>
        </p:blipFill>
        <p:spPr>
          <a:xfrm>
            <a:off x="4471337" y="775133"/>
            <a:ext cx="4479775" cy="1796617"/>
          </a:xfrm>
          <a:prstGeom prst="rect">
            <a:avLst/>
          </a:prstGeom>
        </p:spPr>
      </p:pic>
      <p:pic>
        <p:nvPicPr>
          <p:cNvPr id="4" name="Picture 3">
            <a:extLst>
              <a:ext uri="{FF2B5EF4-FFF2-40B4-BE49-F238E27FC236}">
                <a16:creationId xmlns:a16="http://schemas.microsoft.com/office/drawing/2014/main" id="{642D55D8-2240-79B2-439F-F347A699DE1E}"/>
              </a:ext>
            </a:extLst>
          </p:cNvPr>
          <p:cNvPicPr>
            <a:picLocks noChangeAspect="1"/>
          </p:cNvPicPr>
          <p:nvPr/>
        </p:nvPicPr>
        <p:blipFill>
          <a:blip r:embed="rId4"/>
          <a:stretch>
            <a:fillRect/>
          </a:stretch>
        </p:blipFill>
        <p:spPr>
          <a:xfrm>
            <a:off x="847805" y="1007531"/>
            <a:ext cx="2637322" cy="2237317"/>
          </a:xfrm>
          <a:prstGeom prst="rect">
            <a:avLst/>
          </a:prstGeom>
        </p:spPr>
      </p:pic>
      <p:sp>
        <p:nvSpPr>
          <p:cNvPr id="6" name="TextBox 5">
            <a:extLst>
              <a:ext uri="{FF2B5EF4-FFF2-40B4-BE49-F238E27FC236}">
                <a16:creationId xmlns:a16="http://schemas.microsoft.com/office/drawing/2014/main" id="{33604FEF-7E55-F238-957B-D9B05F6EF1E0}"/>
              </a:ext>
            </a:extLst>
          </p:cNvPr>
          <p:cNvSpPr txBox="1"/>
          <p:nvPr/>
        </p:nvSpPr>
        <p:spPr>
          <a:xfrm>
            <a:off x="4471337" y="3098800"/>
            <a:ext cx="3598333" cy="738664"/>
          </a:xfrm>
          <a:prstGeom prst="rect">
            <a:avLst/>
          </a:prstGeom>
          <a:noFill/>
        </p:spPr>
        <p:txBody>
          <a:bodyPr wrap="square" rtlCol="0">
            <a:spAutoFit/>
          </a:bodyPr>
          <a:lstStyle/>
          <a:p>
            <a:r>
              <a:rPr lang="en-TW" dirty="0"/>
              <a:t>A local minima in a lower dimension could just be a saddle point in higher dimensions (we cant visualize more than 3D </a:t>
            </a:r>
            <a:r>
              <a:rPr lang="en-TW" dirty="0">
                <a:sym typeface="Wingdings" pitchFamily="2" charset="2"/>
              </a:rPr>
              <a:t> )</a:t>
            </a:r>
            <a:endParaRPr lang="en-TW" dirty="0"/>
          </a:p>
        </p:txBody>
      </p:sp>
      <p:sp>
        <p:nvSpPr>
          <p:cNvPr id="7" name="TextBox 6">
            <a:extLst>
              <a:ext uri="{FF2B5EF4-FFF2-40B4-BE49-F238E27FC236}">
                <a16:creationId xmlns:a16="http://schemas.microsoft.com/office/drawing/2014/main" id="{1FE55CD9-8B17-1C8B-56A2-6A5FE0825610}"/>
              </a:ext>
            </a:extLst>
          </p:cNvPr>
          <p:cNvSpPr txBox="1"/>
          <p:nvPr/>
        </p:nvSpPr>
        <p:spPr>
          <a:xfrm>
            <a:off x="1013936" y="4114800"/>
            <a:ext cx="3117797" cy="738664"/>
          </a:xfrm>
          <a:prstGeom prst="rect">
            <a:avLst/>
          </a:prstGeom>
          <a:noFill/>
        </p:spPr>
        <p:txBody>
          <a:bodyPr wrap="square" rtlCol="0">
            <a:spAutoFit/>
          </a:bodyPr>
          <a:lstStyle/>
          <a:p>
            <a:r>
              <a:rPr lang="en-TW" dirty="0"/>
              <a:t>When you have 100+ dimensions, perhaps … perh</a:t>
            </a:r>
            <a:r>
              <a:rPr lang="en-US" dirty="0"/>
              <a:t>ap</a:t>
            </a:r>
            <a:r>
              <a:rPr lang="en-TW" dirty="0"/>
              <a:t>s local minima is actually rare.</a:t>
            </a:r>
          </a:p>
        </p:txBody>
      </p:sp>
    </p:spTree>
    <p:extLst>
      <p:ext uri="{BB962C8B-B14F-4D97-AF65-F5344CB8AC3E}">
        <p14:creationId xmlns:p14="http://schemas.microsoft.com/office/powerpoint/2010/main" val="3954112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title="Gradient Descent - The Core Principle"/>
          <p:cNvSpPr txBox="1"/>
          <p:nvPr/>
        </p:nvSpPr>
        <p:spPr>
          <a:xfrm>
            <a:off x="169334" y="194733"/>
            <a:ext cx="5080000" cy="7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rPr>
              <a:t>Gradient Descent - The Core Principle</a:t>
            </a:r>
            <a:endParaRPr sz="1800" b="1" dirty="0">
              <a:solidFill>
                <a:schemeClr val="tx1"/>
              </a:solidFill>
            </a:endParaRPr>
          </a:p>
        </p:txBody>
      </p:sp>
      <p:sp>
        <p:nvSpPr>
          <p:cNvPr id="69" name="Google Shape;69;p15"/>
          <p:cNvSpPr txBox="1"/>
          <p:nvPr/>
        </p:nvSpPr>
        <p:spPr>
          <a:xfrm>
            <a:off x="308095" y="829508"/>
            <a:ext cx="3975600" cy="254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tx1"/>
                </a:solidFill>
              </a:rPr>
              <a:t>Concept of loss landscapes. </a:t>
            </a:r>
          </a:p>
          <a:p>
            <a:pPr marL="0" lvl="0" indent="0" algn="l" rtl="0">
              <a:spcBef>
                <a:spcPts val="0"/>
              </a:spcBef>
              <a:spcAft>
                <a:spcPts val="0"/>
              </a:spcAft>
              <a:buNone/>
            </a:pPr>
            <a:endParaRPr lang="en-GB" sz="1800" dirty="0">
              <a:solidFill>
                <a:schemeClr val="tx1"/>
              </a:solidFill>
            </a:endParaRPr>
          </a:p>
          <a:p>
            <a:pPr marL="0" lvl="0" indent="0" algn="l" rtl="0">
              <a:spcBef>
                <a:spcPts val="0"/>
              </a:spcBef>
              <a:spcAft>
                <a:spcPts val="0"/>
              </a:spcAft>
              <a:buNone/>
            </a:pPr>
            <a:r>
              <a:rPr lang="en-GB" sz="1800" dirty="0">
                <a:solidFill>
                  <a:schemeClr val="tx1"/>
                </a:solidFill>
              </a:rPr>
              <a:t>How gradient descent works with a simple visual. </a:t>
            </a:r>
          </a:p>
          <a:p>
            <a:pPr marL="0" lvl="0" indent="0" algn="l" rtl="0">
              <a:spcBef>
                <a:spcPts val="0"/>
              </a:spcBef>
              <a:spcAft>
                <a:spcPts val="0"/>
              </a:spcAft>
              <a:buNone/>
            </a:pPr>
            <a:endParaRPr lang="en-GB" sz="1800" dirty="0">
              <a:solidFill>
                <a:schemeClr val="tx1"/>
              </a:solidFill>
            </a:endParaRPr>
          </a:p>
          <a:p>
            <a:pPr marL="0" lvl="0" indent="0" algn="l" rtl="0">
              <a:spcBef>
                <a:spcPts val="0"/>
              </a:spcBef>
              <a:spcAft>
                <a:spcPts val="0"/>
              </a:spcAft>
              <a:buNone/>
            </a:pPr>
            <a:r>
              <a:rPr lang="en-GB" sz="1800" dirty="0">
                <a:solidFill>
                  <a:schemeClr val="tx1"/>
                </a:solidFill>
              </a:rPr>
              <a:t>Challenges: vanishing/exploding gradients, saddle points.</a:t>
            </a:r>
            <a:endParaRPr sz="1800" dirty="0">
              <a:solidFill>
                <a:schemeClr val="tx1"/>
              </a:solidFill>
            </a:endParaRPr>
          </a:p>
        </p:txBody>
      </p:sp>
      <p:sp>
        <p:nvSpPr>
          <p:cNvPr id="71" name="Google Shape;71;p15"/>
          <p:cNvSpPr txBox="1"/>
          <p:nvPr/>
        </p:nvSpPr>
        <p:spPr>
          <a:xfrm>
            <a:off x="5334000" y="4826000"/>
            <a:ext cx="38100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u="sng">
                <a:solidFill>
                  <a:srgbClr val="FFFFFF"/>
                </a:solidFill>
                <a:hlinkClick r:id="rId3">
                  <a:extLst>
                    <a:ext uri="{A12FA001-AC4F-418D-AE19-62706E023703}">
                      <ahyp:hlinkClr xmlns:ahyp="http://schemas.microsoft.com/office/drawing/2018/hyperlinkcolor" val="tx"/>
                    </a:ext>
                  </a:extLst>
                </a:hlinkClick>
              </a:rPr>
              <a:t>gradient descent,loss landscapes,challenges</a:t>
            </a:r>
            <a:endParaRPr sz="800">
              <a:solidFill>
                <a:srgbClr val="FFFFFF"/>
              </a:solidFill>
            </a:endParaRPr>
          </a:p>
        </p:txBody>
      </p:sp>
      <p:pic>
        <p:nvPicPr>
          <p:cNvPr id="2" name="Picture 1">
            <a:extLst>
              <a:ext uri="{FF2B5EF4-FFF2-40B4-BE49-F238E27FC236}">
                <a16:creationId xmlns:a16="http://schemas.microsoft.com/office/drawing/2014/main" id="{31F2E683-ED5F-4B5A-C469-08A7AFE85C27}"/>
              </a:ext>
            </a:extLst>
          </p:cNvPr>
          <p:cNvPicPr>
            <a:picLocks noChangeAspect="1"/>
          </p:cNvPicPr>
          <p:nvPr/>
        </p:nvPicPr>
        <p:blipFill>
          <a:blip r:embed="rId4"/>
          <a:stretch>
            <a:fillRect/>
          </a:stretch>
        </p:blipFill>
        <p:spPr>
          <a:xfrm>
            <a:off x="6804913" y="464195"/>
            <a:ext cx="1958087" cy="1880347"/>
          </a:xfrm>
          <a:prstGeom prst="rect">
            <a:avLst/>
          </a:prstGeom>
        </p:spPr>
      </p:pic>
      <p:pic>
        <p:nvPicPr>
          <p:cNvPr id="3" name="Picture 2">
            <a:extLst>
              <a:ext uri="{FF2B5EF4-FFF2-40B4-BE49-F238E27FC236}">
                <a16:creationId xmlns:a16="http://schemas.microsoft.com/office/drawing/2014/main" id="{6F586F5A-E1B9-8DC2-51D8-9E14DF70C971}"/>
              </a:ext>
            </a:extLst>
          </p:cNvPr>
          <p:cNvPicPr>
            <a:picLocks noChangeAspect="1"/>
          </p:cNvPicPr>
          <p:nvPr/>
        </p:nvPicPr>
        <p:blipFill>
          <a:blip r:embed="rId5"/>
          <a:stretch>
            <a:fillRect/>
          </a:stretch>
        </p:blipFill>
        <p:spPr>
          <a:xfrm>
            <a:off x="6804913" y="2429435"/>
            <a:ext cx="1909959" cy="1880347"/>
          </a:xfrm>
          <a:prstGeom prst="rect">
            <a:avLst/>
          </a:prstGeom>
        </p:spPr>
      </p:pic>
      <p:sp>
        <p:nvSpPr>
          <p:cNvPr id="4" name="TextBox 3">
            <a:extLst>
              <a:ext uri="{FF2B5EF4-FFF2-40B4-BE49-F238E27FC236}">
                <a16:creationId xmlns:a16="http://schemas.microsoft.com/office/drawing/2014/main" id="{2DDB6F0A-9F64-694F-751E-6E6D493FFF29}"/>
              </a:ext>
            </a:extLst>
          </p:cNvPr>
          <p:cNvSpPr txBox="1"/>
          <p:nvPr/>
        </p:nvSpPr>
        <p:spPr>
          <a:xfrm>
            <a:off x="2873189" y="4794878"/>
            <a:ext cx="6423913" cy="307777"/>
          </a:xfrm>
          <a:prstGeom prst="rect">
            <a:avLst/>
          </a:prstGeom>
          <a:noFill/>
        </p:spPr>
        <p:txBody>
          <a:bodyPr wrap="square" rtlCol="0">
            <a:spAutoFit/>
          </a:bodyPr>
          <a:lstStyle/>
          <a:p>
            <a:r>
              <a:rPr lang="en-US"/>
              <a:t>https://uvadlc-notebooks.readthedocs.io/en/latest/tutorial_notebooks/tutorial4/</a:t>
            </a:r>
            <a:endParaRPr lang="en-TW"/>
          </a:p>
        </p:txBody>
      </p:sp>
      <p:pic>
        <p:nvPicPr>
          <p:cNvPr id="5" name="Picture 4">
            <a:extLst>
              <a:ext uri="{FF2B5EF4-FFF2-40B4-BE49-F238E27FC236}">
                <a16:creationId xmlns:a16="http://schemas.microsoft.com/office/drawing/2014/main" id="{5F1FA96C-9867-71ED-40A8-960EAFE80D39}"/>
              </a:ext>
            </a:extLst>
          </p:cNvPr>
          <p:cNvPicPr>
            <a:picLocks noChangeAspect="1"/>
          </p:cNvPicPr>
          <p:nvPr/>
        </p:nvPicPr>
        <p:blipFill>
          <a:blip r:embed="rId6"/>
          <a:stretch>
            <a:fillRect/>
          </a:stretch>
        </p:blipFill>
        <p:spPr>
          <a:xfrm>
            <a:off x="4422456" y="574810"/>
            <a:ext cx="2316601" cy="1965240"/>
          </a:xfrm>
          <a:prstGeom prst="rect">
            <a:avLst/>
          </a:prstGeom>
        </p:spPr>
      </p:pic>
      <p:sp>
        <p:nvSpPr>
          <p:cNvPr id="6" name="TextBox 5">
            <a:extLst>
              <a:ext uri="{FF2B5EF4-FFF2-40B4-BE49-F238E27FC236}">
                <a16:creationId xmlns:a16="http://schemas.microsoft.com/office/drawing/2014/main" id="{61EFA48B-7CF9-4FA3-6B08-E349088635DD}"/>
              </a:ext>
            </a:extLst>
          </p:cNvPr>
          <p:cNvSpPr txBox="1"/>
          <p:nvPr/>
        </p:nvSpPr>
        <p:spPr>
          <a:xfrm>
            <a:off x="403412" y="3191435"/>
            <a:ext cx="3880283" cy="523220"/>
          </a:xfrm>
          <a:prstGeom prst="rect">
            <a:avLst/>
          </a:prstGeom>
          <a:noFill/>
        </p:spPr>
        <p:txBody>
          <a:bodyPr wrap="square" rtlCol="0">
            <a:spAutoFit/>
          </a:bodyPr>
          <a:lstStyle/>
          <a:p>
            <a:r>
              <a:rPr lang="en-TW"/>
              <a:t>Methods to help us reach the smallest loss:</a:t>
            </a:r>
          </a:p>
          <a:p>
            <a:endParaRPr lang="en-TW"/>
          </a:p>
        </p:txBody>
      </p:sp>
      <p:sp>
        <p:nvSpPr>
          <p:cNvPr id="7" name="Rectangle 6">
            <a:extLst>
              <a:ext uri="{FF2B5EF4-FFF2-40B4-BE49-F238E27FC236}">
                <a16:creationId xmlns:a16="http://schemas.microsoft.com/office/drawing/2014/main" id="{345625C5-F947-B5D4-B244-0D6611DE6E00}"/>
              </a:ext>
            </a:extLst>
          </p:cNvPr>
          <p:cNvSpPr/>
          <p:nvPr/>
        </p:nvSpPr>
        <p:spPr>
          <a:xfrm>
            <a:off x="618565" y="829508"/>
            <a:ext cx="7575176" cy="35542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title="Gradient Descent - The Core Principle"/>
          <p:cNvSpPr txBox="1"/>
          <p:nvPr/>
        </p:nvSpPr>
        <p:spPr>
          <a:xfrm>
            <a:off x="169334" y="194733"/>
            <a:ext cx="5080000" cy="7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rPr>
              <a:t>Gradient Descent - The Core Principle</a:t>
            </a:r>
            <a:endParaRPr sz="1800" b="1" dirty="0">
              <a:solidFill>
                <a:schemeClr val="tx1"/>
              </a:solidFill>
            </a:endParaRPr>
          </a:p>
        </p:txBody>
      </p:sp>
      <p:sp>
        <p:nvSpPr>
          <p:cNvPr id="71" name="Google Shape;71;p15"/>
          <p:cNvSpPr txBox="1"/>
          <p:nvPr/>
        </p:nvSpPr>
        <p:spPr>
          <a:xfrm>
            <a:off x="5334000" y="4826000"/>
            <a:ext cx="38100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u="sng">
                <a:solidFill>
                  <a:srgbClr val="FFFFFF"/>
                </a:solidFill>
                <a:hlinkClick r:id="rId3">
                  <a:extLst>
                    <a:ext uri="{A12FA001-AC4F-418D-AE19-62706E023703}">
                      <ahyp:hlinkClr xmlns:ahyp="http://schemas.microsoft.com/office/drawing/2018/hyperlinkcolor" val="tx"/>
                    </a:ext>
                  </a:extLst>
                </a:hlinkClick>
              </a:rPr>
              <a:t>gradient descent,loss landscapes,challenges</a:t>
            </a:r>
            <a:endParaRPr sz="800">
              <a:solidFill>
                <a:srgbClr val="FFFFFF"/>
              </a:solidFill>
            </a:endParaRPr>
          </a:p>
        </p:txBody>
      </p:sp>
      <p:pic>
        <p:nvPicPr>
          <p:cNvPr id="2" name="Picture 1">
            <a:extLst>
              <a:ext uri="{FF2B5EF4-FFF2-40B4-BE49-F238E27FC236}">
                <a16:creationId xmlns:a16="http://schemas.microsoft.com/office/drawing/2014/main" id="{31F2E683-ED5F-4B5A-C469-08A7AFE85C27}"/>
              </a:ext>
            </a:extLst>
          </p:cNvPr>
          <p:cNvPicPr>
            <a:picLocks noChangeAspect="1"/>
          </p:cNvPicPr>
          <p:nvPr/>
        </p:nvPicPr>
        <p:blipFill>
          <a:blip r:embed="rId4"/>
          <a:stretch>
            <a:fillRect/>
          </a:stretch>
        </p:blipFill>
        <p:spPr>
          <a:xfrm>
            <a:off x="7016579" y="659056"/>
            <a:ext cx="1958087" cy="1880347"/>
          </a:xfrm>
          <a:prstGeom prst="rect">
            <a:avLst/>
          </a:prstGeom>
        </p:spPr>
      </p:pic>
      <p:pic>
        <p:nvPicPr>
          <p:cNvPr id="3" name="Picture 2">
            <a:extLst>
              <a:ext uri="{FF2B5EF4-FFF2-40B4-BE49-F238E27FC236}">
                <a16:creationId xmlns:a16="http://schemas.microsoft.com/office/drawing/2014/main" id="{6F586F5A-E1B9-8DC2-51D8-9E14DF70C971}"/>
              </a:ext>
            </a:extLst>
          </p:cNvPr>
          <p:cNvPicPr>
            <a:picLocks noChangeAspect="1"/>
          </p:cNvPicPr>
          <p:nvPr/>
        </p:nvPicPr>
        <p:blipFill>
          <a:blip r:embed="rId5"/>
          <a:stretch>
            <a:fillRect/>
          </a:stretch>
        </p:blipFill>
        <p:spPr>
          <a:xfrm>
            <a:off x="7064890" y="2745946"/>
            <a:ext cx="1909959" cy="1880347"/>
          </a:xfrm>
          <a:prstGeom prst="rect">
            <a:avLst/>
          </a:prstGeom>
        </p:spPr>
      </p:pic>
      <p:sp>
        <p:nvSpPr>
          <p:cNvPr id="4" name="TextBox 3">
            <a:extLst>
              <a:ext uri="{FF2B5EF4-FFF2-40B4-BE49-F238E27FC236}">
                <a16:creationId xmlns:a16="http://schemas.microsoft.com/office/drawing/2014/main" id="{2DDB6F0A-9F64-694F-751E-6E6D493FFF29}"/>
              </a:ext>
            </a:extLst>
          </p:cNvPr>
          <p:cNvSpPr txBox="1"/>
          <p:nvPr/>
        </p:nvSpPr>
        <p:spPr>
          <a:xfrm>
            <a:off x="2873189" y="4794878"/>
            <a:ext cx="6423913" cy="307777"/>
          </a:xfrm>
          <a:prstGeom prst="rect">
            <a:avLst/>
          </a:prstGeom>
          <a:noFill/>
        </p:spPr>
        <p:txBody>
          <a:bodyPr wrap="square" rtlCol="0">
            <a:spAutoFit/>
          </a:bodyPr>
          <a:lstStyle/>
          <a:p>
            <a:r>
              <a:rPr lang="en-US"/>
              <a:t>https://uvadlc-notebooks.readthedocs.io/en/latest/tutorial_notebooks/tutorial4/</a:t>
            </a:r>
            <a:endParaRPr lang="en-TW"/>
          </a:p>
        </p:txBody>
      </p:sp>
      <p:pic>
        <p:nvPicPr>
          <p:cNvPr id="5" name="Picture 4">
            <a:extLst>
              <a:ext uri="{FF2B5EF4-FFF2-40B4-BE49-F238E27FC236}">
                <a16:creationId xmlns:a16="http://schemas.microsoft.com/office/drawing/2014/main" id="{5F1FA96C-9867-71ED-40A8-960EAFE80D39}"/>
              </a:ext>
            </a:extLst>
          </p:cNvPr>
          <p:cNvPicPr>
            <a:picLocks noChangeAspect="1"/>
          </p:cNvPicPr>
          <p:nvPr/>
        </p:nvPicPr>
        <p:blipFill>
          <a:blip r:embed="rId6"/>
          <a:stretch>
            <a:fillRect/>
          </a:stretch>
        </p:blipFill>
        <p:spPr>
          <a:xfrm>
            <a:off x="4622035" y="616609"/>
            <a:ext cx="2266566" cy="1922794"/>
          </a:xfrm>
          <a:prstGeom prst="rect">
            <a:avLst/>
          </a:prstGeom>
        </p:spPr>
      </p:pic>
      <p:sp>
        <p:nvSpPr>
          <p:cNvPr id="6" name="TextBox 5">
            <a:extLst>
              <a:ext uri="{FF2B5EF4-FFF2-40B4-BE49-F238E27FC236}">
                <a16:creationId xmlns:a16="http://schemas.microsoft.com/office/drawing/2014/main" id="{61EFA48B-7CF9-4FA3-6B08-E349088635DD}"/>
              </a:ext>
            </a:extLst>
          </p:cNvPr>
          <p:cNvSpPr txBox="1"/>
          <p:nvPr/>
        </p:nvSpPr>
        <p:spPr>
          <a:xfrm>
            <a:off x="255495" y="2190328"/>
            <a:ext cx="6230472" cy="2314544"/>
          </a:xfrm>
          <a:prstGeom prst="rect">
            <a:avLst/>
          </a:prstGeom>
          <a:noFill/>
        </p:spPr>
        <p:txBody>
          <a:bodyPr wrap="square" rtlCol="0">
            <a:spAutoFit/>
          </a:bodyPr>
          <a:lstStyle/>
          <a:p>
            <a:pPr>
              <a:lnSpc>
                <a:spcPct val="150000"/>
              </a:lnSpc>
            </a:pPr>
            <a:r>
              <a:rPr lang="en-TW"/>
              <a:t>Methods to help us reach the smallest loss:</a:t>
            </a:r>
          </a:p>
          <a:p>
            <a:pPr>
              <a:lnSpc>
                <a:spcPct val="150000"/>
              </a:lnSpc>
            </a:pPr>
            <a:r>
              <a:rPr lang="en-TW"/>
              <a:t>- </a:t>
            </a:r>
            <a:r>
              <a:rPr lang="en-TW" b="1">
                <a:solidFill>
                  <a:srgbClr val="0070C0"/>
                </a:solidFill>
              </a:rPr>
              <a:t>Batch Gradient Descent</a:t>
            </a:r>
          </a:p>
          <a:p>
            <a:pPr>
              <a:lnSpc>
                <a:spcPct val="150000"/>
              </a:lnSpc>
            </a:pPr>
            <a:r>
              <a:rPr lang="en-TW"/>
              <a:t>	aka Gradient Descent, </a:t>
            </a:r>
          </a:p>
          <a:p>
            <a:pPr>
              <a:lnSpc>
                <a:spcPct val="150000"/>
              </a:lnSpc>
            </a:pPr>
            <a:r>
              <a:rPr lang="en-US"/>
              <a:t>	a</a:t>
            </a:r>
            <a:r>
              <a:rPr lang="en-TW"/>
              <a:t>ka </a:t>
            </a:r>
            <a:r>
              <a:rPr lang="en-US"/>
              <a:t>v</a:t>
            </a:r>
            <a:r>
              <a:rPr lang="en-TW"/>
              <a:t>anilla gradient descent</a:t>
            </a:r>
          </a:p>
          <a:p>
            <a:pPr>
              <a:lnSpc>
                <a:spcPct val="150000"/>
              </a:lnSpc>
            </a:pPr>
            <a:r>
              <a:rPr lang="en-TW"/>
              <a:t>- </a:t>
            </a:r>
            <a:r>
              <a:rPr lang="en-TW" b="1">
                <a:solidFill>
                  <a:srgbClr val="0070C0"/>
                </a:solidFill>
              </a:rPr>
              <a:t>Stochastic Gradient Descent (SGD)</a:t>
            </a:r>
          </a:p>
          <a:p>
            <a:pPr>
              <a:lnSpc>
                <a:spcPct val="150000"/>
              </a:lnSpc>
            </a:pPr>
            <a:r>
              <a:rPr lang="en-TW"/>
              <a:t>- </a:t>
            </a:r>
            <a:r>
              <a:rPr lang="en-TW" b="1">
                <a:solidFill>
                  <a:srgbClr val="0070C0"/>
                </a:solidFill>
              </a:rPr>
              <a:t>Mini-batch Gradient Descent</a:t>
            </a:r>
          </a:p>
          <a:p>
            <a:pPr>
              <a:lnSpc>
                <a:spcPct val="150000"/>
              </a:lnSpc>
            </a:pPr>
            <a:r>
              <a:rPr lang="en-TW"/>
              <a:t>- </a:t>
            </a:r>
            <a:r>
              <a:rPr lang="en-TW" b="1">
                <a:solidFill>
                  <a:srgbClr val="00B050"/>
                </a:solidFill>
              </a:rPr>
              <a:t>Advanced optimization methods </a:t>
            </a:r>
            <a:r>
              <a:rPr lang="en-TW"/>
              <a:t>(we’ll see them later)</a:t>
            </a:r>
          </a:p>
        </p:txBody>
      </p:sp>
      <p:pic>
        <p:nvPicPr>
          <p:cNvPr id="7" name="Picture 6">
            <a:extLst>
              <a:ext uri="{FF2B5EF4-FFF2-40B4-BE49-F238E27FC236}">
                <a16:creationId xmlns:a16="http://schemas.microsoft.com/office/drawing/2014/main" id="{80933FB0-50A8-6521-86C9-076FCE9BE875}"/>
              </a:ext>
            </a:extLst>
          </p:cNvPr>
          <p:cNvPicPr>
            <a:picLocks noChangeAspect="1"/>
          </p:cNvPicPr>
          <p:nvPr/>
        </p:nvPicPr>
        <p:blipFill>
          <a:blip r:embed="rId7"/>
          <a:stretch>
            <a:fillRect/>
          </a:stretch>
        </p:blipFill>
        <p:spPr>
          <a:xfrm>
            <a:off x="1525751" y="849456"/>
            <a:ext cx="2555183" cy="1333139"/>
          </a:xfrm>
          <a:prstGeom prst="rect">
            <a:avLst/>
          </a:prstGeom>
        </p:spPr>
      </p:pic>
      <p:sp>
        <p:nvSpPr>
          <p:cNvPr id="8" name="TextBox 7">
            <a:extLst>
              <a:ext uri="{FF2B5EF4-FFF2-40B4-BE49-F238E27FC236}">
                <a16:creationId xmlns:a16="http://schemas.microsoft.com/office/drawing/2014/main" id="{B721ADF6-98F6-7FFB-3AFC-2FA6BA5121DB}"/>
              </a:ext>
            </a:extLst>
          </p:cNvPr>
          <p:cNvSpPr txBox="1"/>
          <p:nvPr/>
        </p:nvSpPr>
        <p:spPr>
          <a:xfrm>
            <a:off x="354107" y="857189"/>
            <a:ext cx="3542054" cy="307777"/>
          </a:xfrm>
          <a:prstGeom prst="rect">
            <a:avLst/>
          </a:prstGeom>
          <a:noFill/>
        </p:spPr>
        <p:txBody>
          <a:bodyPr wrap="square" rtlCol="0">
            <a:spAutoFit/>
          </a:bodyPr>
          <a:lstStyle/>
          <a:p>
            <a:r>
              <a:rPr lang="en-TW"/>
              <a:t>Refresher: </a:t>
            </a:r>
          </a:p>
        </p:txBody>
      </p:sp>
    </p:spTree>
    <p:extLst>
      <p:ext uri="{BB962C8B-B14F-4D97-AF65-F5344CB8AC3E}">
        <p14:creationId xmlns:p14="http://schemas.microsoft.com/office/powerpoint/2010/main" val="3463593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title="Gradient Descent - The Core Principle"/>
          <p:cNvSpPr txBox="1"/>
          <p:nvPr/>
        </p:nvSpPr>
        <p:spPr>
          <a:xfrm>
            <a:off x="169334" y="194733"/>
            <a:ext cx="5080000" cy="7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rPr>
              <a:t>Gradient Descent - The Core Principle</a:t>
            </a:r>
            <a:endParaRPr sz="1800" b="1" dirty="0">
              <a:solidFill>
                <a:schemeClr val="tx1"/>
              </a:solidFill>
            </a:endParaRPr>
          </a:p>
        </p:txBody>
      </p:sp>
      <p:sp>
        <p:nvSpPr>
          <p:cNvPr id="71" name="Google Shape;71;p15"/>
          <p:cNvSpPr txBox="1"/>
          <p:nvPr/>
        </p:nvSpPr>
        <p:spPr>
          <a:xfrm>
            <a:off x="5334000" y="4826000"/>
            <a:ext cx="38100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u="sng">
                <a:solidFill>
                  <a:srgbClr val="FFFFFF"/>
                </a:solidFill>
                <a:hlinkClick r:id="rId3">
                  <a:extLst>
                    <a:ext uri="{A12FA001-AC4F-418D-AE19-62706E023703}">
                      <ahyp:hlinkClr xmlns:ahyp="http://schemas.microsoft.com/office/drawing/2018/hyperlinkcolor" val="tx"/>
                    </a:ext>
                  </a:extLst>
                </a:hlinkClick>
              </a:rPr>
              <a:t>gradient descent,loss landscapes,challenges</a:t>
            </a:r>
            <a:endParaRPr sz="800">
              <a:solidFill>
                <a:srgbClr val="FFFFFF"/>
              </a:solidFill>
            </a:endParaRPr>
          </a:p>
        </p:txBody>
      </p:sp>
      <p:pic>
        <p:nvPicPr>
          <p:cNvPr id="7" name="Picture 6">
            <a:extLst>
              <a:ext uri="{FF2B5EF4-FFF2-40B4-BE49-F238E27FC236}">
                <a16:creationId xmlns:a16="http://schemas.microsoft.com/office/drawing/2014/main" id="{80933FB0-50A8-6521-86C9-076FCE9BE875}"/>
              </a:ext>
            </a:extLst>
          </p:cNvPr>
          <p:cNvPicPr>
            <a:picLocks noChangeAspect="1"/>
          </p:cNvPicPr>
          <p:nvPr/>
        </p:nvPicPr>
        <p:blipFill>
          <a:blip r:embed="rId4"/>
          <a:stretch>
            <a:fillRect/>
          </a:stretch>
        </p:blipFill>
        <p:spPr>
          <a:xfrm>
            <a:off x="496032" y="2409106"/>
            <a:ext cx="2555183" cy="1333139"/>
          </a:xfrm>
          <a:prstGeom prst="rect">
            <a:avLst/>
          </a:prstGeom>
        </p:spPr>
      </p:pic>
      <p:pic>
        <p:nvPicPr>
          <p:cNvPr id="9" name="Picture 8">
            <a:extLst>
              <a:ext uri="{FF2B5EF4-FFF2-40B4-BE49-F238E27FC236}">
                <a16:creationId xmlns:a16="http://schemas.microsoft.com/office/drawing/2014/main" id="{7D015ADE-7E23-DC40-0ED3-09D6BCD8CFC9}"/>
              </a:ext>
            </a:extLst>
          </p:cNvPr>
          <p:cNvPicPr>
            <a:picLocks noChangeAspect="1"/>
          </p:cNvPicPr>
          <p:nvPr/>
        </p:nvPicPr>
        <p:blipFill>
          <a:blip r:embed="rId5"/>
          <a:stretch>
            <a:fillRect/>
          </a:stretch>
        </p:blipFill>
        <p:spPr>
          <a:xfrm>
            <a:off x="3720009" y="1321648"/>
            <a:ext cx="5258977" cy="2883450"/>
          </a:xfrm>
          <a:prstGeom prst="rect">
            <a:avLst/>
          </a:prstGeom>
        </p:spPr>
      </p:pic>
      <p:sp>
        <p:nvSpPr>
          <p:cNvPr id="11" name="TextBox 10">
            <a:extLst>
              <a:ext uri="{FF2B5EF4-FFF2-40B4-BE49-F238E27FC236}">
                <a16:creationId xmlns:a16="http://schemas.microsoft.com/office/drawing/2014/main" id="{9E99C031-924B-F499-23CE-3DD24B1789CE}"/>
              </a:ext>
            </a:extLst>
          </p:cNvPr>
          <p:cNvSpPr txBox="1"/>
          <p:nvPr/>
        </p:nvSpPr>
        <p:spPr>
          <a:xfrm>
            <a:off x="248516" y="790978"/>
            <a:ext cx="4648808" cy="1021883"/>
          </a:xfrm>
          <a:prstGeom prst="rect">
            <a:avLst/>
          </a:prstGeom>
          <a:noFill/>
        </p:spPr>
        <p:txBody>
          <a:bodyPr wrap="square">
            <a:spAutoFit/>
          </a:bodyPr>
          <a:lstStyle/>
          <a:p>
            <a:pPr>
              <a:lnSpc>
                <a:spcPct val="150000"/>
              </a:lnSpc>
            </a:pPr>
            <a:r>
              <a:rPr lang="en-TW" b="1">
                <a:solidFill>
                  <a:srgbClr val="0070C0"/>
                </a:solidFill>
              </a:rPr>
              <a:t>Batch Gradient Descent</a:t>
            </a:r>
          </a:p>
          <a:p>
            <a:pPr>
              <a:lnSpc>
                <a:spcPct val="150000"/>
              </a:lnSpc>
            </a:pPr>
            <a:r>
              <a:rPr lang="en-TW" b="1">
                <a:solidFill>
                  <a:srgbClr val="0070C0"/>
                </a:solidFill>
              </a:rPr>
              <a:t>Stochastic Gradient Descent (SGD)</a:t>
            </a:r>
          </a:p>
          <a:p>
            <a:pPr>
              <a:lnSpc>
                <a:spcPct val="150000"/>
              </a:lnSpc>
            </a:pPr>
            <a:r>
              <a:rPr lang="en-TW" b="1">
                <a:solidFill>
                  <a:srgbClr val="0070C0"/>
                </a:solidFill>
              </a:rPr>
              <a:t>Mini-batch Gradient Descent</a:t>
            </a:r>
          </a:p>
        </p:txBody>
      </p:sp>
      <p:sp>
        <p:nvSpPr>
          <p:cNvPr id="12" name="Google Shape;63;p14">
            <a:extLst>
              <a:ext uri="{FF2B5EF4-FFF2-40B4-BE49-F238E27FC236}">
                <a16:creationId xmlns:a16="http://schemas.microsoft.com/office/drawing/2014/main" id="{FBD96AA1-89B4-5094-8B4F-7EF25A23B54D}"/>
              </a:ext>
            </a:extLst>
          </p:cNvPr>
          <p:cNvSpPr txBox="1"/>
          <p:nvPr/>
        </p:nvSpPr>
        <p:spPr>
          <a:xfrm>
            <a:off x="5168986" y="4565190"/>
            <a:ext cx="3810000" cy="521620"/>
          </a:xfrm>
          <a:prstGeom prst="rect">
            <a:avLst/>
          </a:prstGeom>
          <a:noFill/>
          <a:ln>
            <a:noFill/>
          </a:ln>
        </p:spPr>
        <p:txBody>
          <a:bodyPr spcFirstLastPara="1" wrap="square" lIns="91425" tIns="91425" rIns="91425" bIns="91425" anchor="t" anchorCtr="0">
            <a:noAutofit/>
          </a:bodyPr>
          <a:lstStyle/>
          <a:p>
            <a:pPr algn="l"/>
            <a:r>
              <a:rPr lang="en-US" altLang="zh-TW" sz="900" b="1" i="0" u="none" strike="noStrike" dirty="0">
                <a:solidFill>
                  <a:schemeClr val="tx1"/>
                </a:solidFill>
                <a:effectLst/>
                <a:latin typeface="YouTube Sans"/>
              </a:rPr>
              <a:t>Image source: Hung-</a:t>
            </a:r>
            <a:r>
              <a:rPr lang="en-US" altLang="zh-TW" sz="900" b="1" i="0" u="none" strike="noStrike" dirty="0" err="1">
                <a:solidFill>
                  <a:schemeClr val="tx1"/>
                </a:solidFill>
                <a:effectLst/>
                <a:latin typeface="YouTube Sans"/>
              </a:rPr>
              <a:t>yi</a:t>
            </a:r>
            <a:r>
              <a:rPr lang="en-US" altLang="zh-TW" sz="900" b="1" i="0" u="none" strike="noStrike" dirty="0">
                <a:solidFill>
                  <a:schemeClr val="tx1"/>
                </a:solidFill>
                <a:effectLst/>
                <a:latin typeface="YouTube Sans"/>
              </a:rPr>
              <a:t> Lee【</a:t>
            </a:r>
            <a:r>
              <a:rPr lang="zh-TW" altLang="en-US" sz="900" b="1" i="0" u="none" strike="noStrike" dirty="0">
                <a:solidFill>
                  <a:schemeClr val="tx1"/>
                </a:solidFill>
                <a:effectLst/>
                <a:latin typeface="YouTube Sans"/>
              </a:rPr>
              <a:t>機器學習</a:t>
            </a:r>
            <a:r>
              <a:rPr lang="en-US" altLang="zh-TW" sz="900" b="1" i="0" u="none" strike="noStrike" dirty="0">
                <a:solidFill>
                  <a:schemeClr val="tx1"/>
                </a:solidFill>
                <a:effectLst/>
                <a:latin typeface="YouTube Sans"/>
              </a:rPr>
              <a:t>2021】</a:t>
            </a:r>
            <a:r>
              <a:rPr lang="zh-TW" altLang="en-US" sz="900" b="1" i="0" u="none" strike="noStrike" dirty="0">
                <a:solidFill>
                  <a:schemeClr val="tx1"/>
                </a:solidFill>
                <a:effectLst/>
                <a:latin typeface="YouTube Sans"/>
              </a:rPr>
              <a:t>機器學習任務攻略</a:t>
            </a:r>
            <a:endParaRPr lang="en-US" altLang="zh-TW" sz="900" b="1" i="0" u="none" strike="noStrike" dirty="0">
              <a:solidFill>
                <a:schemeClr val="tx1"/>
              </a:solidFill>
              <a:effectLst/>
              <a:latin typeface="YouTube Sans"/>
            </a:endParaRPr>
          </a:p>
          <a:p>
            <a:pPr algn="l"/>
            <a:r>
              <a:rPr lang="en-US" altLang="zh-TW" sz="900" b="1" i="0" u="none" strike="noStrike" dirty="0">
                <a:solidFill>
                  <a:schemeClr val="tx1"/>
                </a:solidFill>
                <a:effectLst/>
                <a:latin typeface="YouTube Sans"/>
              </a:rPr>
              <a:t>https://</a:t>
            </a:r>
            <a:r>
              <a:rPr lang="en-US" altLang="zh-TW" sz="900" b="1" i="0" u="none" strike="noStrike" dirty="0" err="1">
                <a:solidFill>
                  <a:schemeClr val="tx1"/>
                </a:solidFill>
                <a:effectLst/>
                <a:latin typeface="YouTube Sans"/>
              </a:rPr>
              <a:t>www.youtube.com</a:t>
            </a:r>
            <a:r>
              <a:rPr lang="en-US" altLang="zh-TW" sz="900" b="1" i="0" u="none" strike="noStrike" dirty="0">
                <a:solidFill>
                  <a:schemeClr val="tx1"/>
                </a:solidFill>
                <a:effectLst/>
                <a:latin typeface="YouTube Sans"/>
              </a:rPr>
              <a:t>/</a:t>
            </a:r>
            <a:r>
              <a:rPr lang="en-US" altLang="zh-TW" sz="900" b="1" i="0" u="none" strike="noStrike" dirty="0" err="1">
                <a:solidFill>
                  <a:schemeClr val="tx1"/>
                </a:solidFill>
                <a:effectLst/>
                <a:latin typeface="YouTube Sans"/>
              </a:rPr>
              <a:t>watch?v</a:t>
            </a:r>
            <a:r>
              <a:rPr lang="en-US" altLang="zh-TW" sz="900" b="1" i="0" u="none" strike="noStrike" dirty="0">
                <a:solidFill>
                  <a:schemeClr val="tx1"/>
                </a:solidFill>
                <a:effectLst/>
                <a:latin typeface="YouTube Sans"/>
              </a:rPr>
              <a:t>=WeHM2xpYQpw&amp;list=PLJV_el3uVTsMhtt7_Y6sgTHGHp1Vb2P2J&amp;index=4</a:t>
            </a:r>
            <a:endParaRPr lang="zh-TW" altLang="en-US" sz="900" b="1" i="0" u="none" strike="noStrike" dirty="0">
              <a:solidFill>
                <a:schemeClr val="tx1"/>
              </a:solidFill>
              <a:effectLst/>
              <a:latin typeface="YouTube Sans"/>
            </a:endParaRPr>
          </a:p>
        </p:txBody>
      </p:sp>
      <p:sp>
        <p:nvSpPr>
          <p:cNvPr id="13" name="Freeform 12">
            <a:extLst>
              <a:ext uri="{FF2B5EF4-FFF2-40B4-BE49-F238E27FC236}">
                <a16:creationId xmlns:a16="http://schemas.microsoft.com/office/drawing/2014/main" id="{163DFCA2-71C0-0656-2E81-F2C1DCC974F5}"/>
              </a:ext>
            </a:extLst>
          </p:cNvPr>
          <p:cNvSpPr/>
          <p:nvPr/>
        </p:nvSpPr>
        <p:spPr>
          <a:xfrm>
            <a:off x="2560320" y="1170432"/>
            <a:ext cx="6473952" cy="3460090"/>
          </a:xfrm>
          <a:custGeom>
            <a:avLst/>
            <a:gdLst>
              <a:gd name="connsiteX0" fmla="*/ 0 w 6473952"/>
              <a:gd name="connsiteY0" fmla="*/ 3204058 h 3460090"/>
              <a:gd name="connsiteX1" fmla="*/ 58522 w 6473952"/>
              <a:gd name="connsiteY1" fmla="*/ 3233318 h 3460090"/>
              <a:gd name="connsiteX2" fmla="*/ 226771 w 6473952"/>
              <a:gd name="connsiteY2" fmla="*/ 3277210 h 3460090"/>
              <a:gd name="connsiteX3" fmla="*/ 292608 w 6473952"/>
              <a:gd name="connsiteY3" fmla="*/ 3284525 h 3460090"/>
              <a:gd name="connsiteX4" fmla="*/ 475488 w 6473952"/>
              <a:gd name="connsiteY4" fmla="*/ 3321101 h 3460090"/>
              <a:gd name="connsiteX5" fmla="*/ 563270 w 6473952"/>
              <a:gd name="connsiteY5" fmla="*/ 3328416 h 3460090"/>
              <a:gd name="connsiteX6" fmla="*/ 738835 w 6473952"/>
              <a:gd name="connsiteY6" fmla="*/ 3357677 h 3460090"/>
              <a:gd name="connsiteX7" fmla="*/ 833933 w 6473952"/>
              <a:gd name="connsiteY7" fmla="*/ 3379622 h 3460090"/>
              <a:gd name="connsiteX8" fmla="*/ 943661 w 6473952"/>
              <a:gd name="connsiteY8" fmla="*/ 3386938 h 3460090"/>
              <a:gd name="connsiteX9" fmla="*/ 1053389 w 6473952"/>
              <a:gd name="connsiteY9" fmla="*/ 3408883 h 3460090"/>
              <a:gd name="connsiteX10" fmla="*/ 1155802 w 6473952"/>
              <a:gd name="connsiteY10" fmla="*/ 3416198 h 3460090"/>
              <a:gd name="connsiteX11" fmla="*/ 1558138 w 6473952"/>
              <a:gd name="connsiteY11" fmla="*/ 3430829 h 3460090"/>
              <a:gd name="connsiteX12" fmla="*/ 1792224 w 6473952"/>
              <a:gd name="connsiteY12" fmla="*/ 3445459 h 3460090"/>
              <a:gd name="connsiteX13" fmla="*/ 1909267 w 6473952"/>
              <a:gd name="connsiteY13" fmla="*/ 3452774 h 3460090"/>
              <a:gd name="connsiteX14" fmla="*/ 2553005 w 6473952"/>
              <a:gd name="connsiteY14" fmla="*/ 3460090 h 3460090"/>
              <a:gd name="connsiteX15" fmla="*/ 2809037 w 6473952"/>
              <a:gd name="connsiteY15" fmla="*/ 3452774 h 3460090"/>
              <a:gd name="connsiteX16" fmla="*/ 2911450 w 6473952"/>
              <a:gd name="connsiteY16" fmla="*/ 3445459 h 3460090"/>
              <a:gd name="connsiteX17" fmla="*/ 2933395 w 6473952"/>
              <a:gd name="connsiteY17" fmla="*/ 3438144 h 3460090"/>
              <a:gd name="connsiteX18" fmla="*/ 3196742 w 6473952"/>
              <a:gd name="connsiteY18" fmla="*/ 3430829 h 3460090"/>
              <a:gd name="connsiteX19" fmla="*/ 3233318 w 6473952"/>
              <a:gd name="connsiteY19" fmla="*/ 3423514 h 3460090"/>
              <a:gd name="connsiteX20" fmla="*/ 3357677 w 6473952"/>
              <a:gd name="connsiteY20" fmla="*/ 3416198 h 3460090"/>
              <a:gd name="connsiteX21" fmla="*/ 3394253 w 6473952"/>
              <a:gd name="connsiteY21" fmla="*/ 3401568 h 3460090"/>
              <a:gd name="connsiteX22" fmla="*/ 3482035 w 6473952"/>
              <a:gd name="connsiteY22" fmla="*/ 3364992 h 3460090"/>
              <a:gd name="connsiteX23" fmla="*/ 3503981 w 6473952"/>
              <a:gd name="connsiteY23" fmla="*/ 3357677 h 3460090"/>
              <a:gd name="connsiteX24" fmla="*/ 3533242 w 6473952"/>
              <a:gd name="connsiteY24" fmla="*/ 3343046 h 3460090"/>
              <a:gd name="connsiteX25" fmla="*/ 3591763 w 6473952"/>
              <a:gd name="connsiteY25" fmla="*/ 3321101 h 3460090"/>
              <a:gd name="connsiteX26" fmla="*/ 3621024 w 6473952"/>
              <a:gd name="connsiteY26" fmla="*/ 3306470 h 3460090"/>
              <a:gd name="connsiteX27" fmla="*/ 3657600 w 6473952"/>
              <a:gd name="connsiteY27" fmla="*/ 3291840 h 3460090"/>
              <a:gd name="connsiteX28" fmla="*/ 3686861 w 6473952"/>
              <a:gd name="connsiteY28" fmla="*/ 3277210 h 3460090"/>
              <a:gd name="connsiteX29" fmla="*/ 3723437 w 6473952"/>
              <a:gd name="connsiteY29" fmla="*/ 3269894 h 3460090"/>
              <a:gd name="connsiteX30" fmla="*/ 3803904 w 6473952"/>
              <a:gd name="connsiteY30" fmla="*/ 3226003 h 3460090"/>
              <a:gd name="connsiteX31" fmla="*/ 3855110 w 6473952"/>
              <a:gd name="connsiteY31" fmla="*/ 3189427 h 3460090"/>
              <a:gd name="connsiteX32" fmla="*/ 3877056 w 6473952"/>
              <a:gd name="connsiteY32" fmla="*/ 3174797 h 3460090"/>
              <a:gd name="connsiteX33" fmla="*/ 3906317 w 6473952"/>
              <a:gd name="connsiteY33" fmla="*/ 3152851 h 3460090"/>
              <a:gd name="connsiteX34" fmla="*/ 3928262 w 6473952"/>
              <a:gd name="connsiteY34" fmla="*/ 3138221 h 3460090"/>
              <a:gd name="connsiteX35" fmla="*/ 4001414 w 6473952"/>
              <a:gd name="connsiteY35" fmla="*/ 3087014 h 3460090"/>
              <a:gd name="connsiteX36" fmla="*/ 4016045 w 6473952"/>
              <a:gd name="connsiteY36" fmla="*/ 3072384 h 3460090"/>
              <a:gd name="connsiteX37" fmla="*/ 4059936 w 6473952"/>
              <a:gd name="connsiteY37" fmla="*/ 3057754 h 3460090"/>
              <a:gd name="connsiteX38" fmla="*/ 4118458 w 6473952"/>
              <a:gd name="connsiteY38" fmla="*/ 3013862 h 3460090"/>
              <a:gd name="connsiteX39" fmla="*/ 4140403 w 6473952"/>
              <a:gd name="connsiteY39" fmla="*/ 2991917 h 3460090"/>
              <a:gd name="connsiteX40" fmla="*/ 4220870 w 6473952"/>
              <a:gd name="connsiteY40" fmla="*/ 2948026 h 3460090"/>
              <a:gd name="connsiteX41" fmla="*/ 4279392 w 6473952"/>
              <a:gd name="connsiteY41" fmla="*/ 2911450 h 3460090"/>
              <a:gd name="connsiteX42" fmla="*/ 4301338 w 6473952"/>
              <a:gd name="connsiteY42" fmla="*/ 2904134 h 3460090"/>
              <a:gd name="connsiteX43" fmla="*/ 4359859 w 6473952"/>
              <a:gd name="connsiteY43" fmla="*/ 2860243 h 3460090"/>
              <a:gd name="connsiteX44" fmla="*/ 4374490 w 6473952"/>
              <a:gd name="connsiteY44" fmla="*/ 2845613 h 3460090"/>
              <a:gd name="connsiteX45" fmla="*/ 4396435 w 6473952"/>
              <a:gd name="connsiteY45" fmla="*/ 2830982 h 3460090"/>
              <a:gd name="connsiteX46" fmla="*/ 4411066 w 6473952"/>
              <a:gd name="connsiteY46" fmla="*/ 2816352 h 3460090"/>
              <a:gd name="connsiteX47" fmla="*/ 4433011 w 6473952"/>
              <a:gd name="connsiteY47" fmla="*/ 2801722 h 3460090"/>
              <a:gd name="connsiteX48" fmla="*/ 4454957 w 6473952"/>
              <a:gd name="connsiteY48" fmla="*/ 2772461 h 3460090"/>
              <a:gd name="connsiteX49" fmla="*/ 4484218 w 6473952"/>
              <a:gd name="connsiteY49" fmla="*/ 2743200 h 3460090"/>
              <a:gd name="connsiteX50" fmla="*/ 4506163 w 6473952"/>
              <a:gd name="connsiteY50" fmla="*/ 2721254 h 3460090"/>
              <a:gd name="connsiteX51" fmla="*/ 4520794 w 6473952"/>
              <a:gd name="connsiteY51" fmla="*/ 2706624 h 3460090"/>
              <a:gd name="connsiteX52" fmla="*/ 4557370 w 6473952"/>
              <a:gd name="connsiteY52" fmla="*/ 2655418 h 3460090"/>
              <a:gd name="connsiteX53" fmla="*/ 4572000 w 6473952"/>
              <a:gd name="connsiteY53" fmla="*/ 2640787 h 3460090"/>
              <a:gd name="connsiteX54" fmla="*/ 4586630 w 6473952"/>
              <a:gd name="connsiteY54" fmla="*/ 2611526 h 3460090"/>
              <a:gd name="connsiteX55" fmla="*/ 4623206 w 6473952"/>
              <a:gd name="connsiteY55" fmla="*/ 2574950 h 3460090"/>
              <a:gd name="connsiteX56" fmla="*/ 4659782 w 6473952"/>
              <a:gd name="connsiteY56" fmla="*/ 2538374 h 3460090"/>
              <a:gd name="connsiteX57" fmla="*/ 4674413 w 6473952"/>
              <a:gd name="connsiteY57" fmla="*/ 2523744 h 3460090"/>
              <a:gd name="connsiteX58" fmla="*/ 4703674 w 6473952"/>
              <a:gd name="connsiteY58" fmla="*/ 2479853 h 3460090"/>
              <a:gd name="connsiteX59" fmla="*/ 4710989 w 6473952"/>
              <a:gd name="connsiteY59" fmla="*/ 2457907 h 3460090"/>
              <a:gd name="connsiteX60" fmla="*/ 4725619 w 6473952"/>
              <a:gd name="connsiteY60" fmla="*/ 2435962 h 3460090"/>
              <a:gd name="connsiteX61" fmla="*/ 4659782 w 6473952"/>
              <a:gd name="connsiteY61" fmla="*/ 2414016 h 3460090"/>
              <a:gd name="connsiteX62" fmla="*/ 4601261 w 6473952"/>
              <a:gd name="connsiteY62" fmla="*/ 2399386 h 3460090"/>
              <a:gd name="connsiteX63" fmla="*/ 4572000 w 6473952"/>
              <a:gd name="connsiteY63" fmla="*/ 2392070 h 3460090"/>
              <a:gd name="connsiteX64" fmla="*/ 4535424 w 6473952"/>
              <a:gd name="connsiteY64" fmla="*/ 2384755 h 3460090"/>
              <a:gd name="connsiteX65" fmla="*/ 4491533 w 6473952"/>
              <a:gd name="connsiteY65" fmla="*/ 2370125 h 3460090"/>
              <a:gd name="connsiteX66" fmla="*/ 4440326 w 6473952"/>
              <a:gd name="connsiteY66" fmla="*/ 2355494 h 3460090"/>
              <a:gd name="connsiteX67" fmla="*/ 4381805 w 6473952"/>
              <a:gd name="connsiteY67" fmla="*/ 2326234 h 3460090"/>
              <a:gd name="connsiteX68" fmla="*/ 4359859 w 6473952"/>
              <a:gd name="connsiteY68" fmla="*/ 2318918 h 3460090"/>
              <a:gd name="connsiteX69" fmla="*/ 4315968 w 6473952"/>
              <a:gd name="connsiteY69" fmla="*/ 2289658 h 3460090"/>
              <a:gd name="connsiteX70" fmla="*/ 4272077 w 6473952"/>
              <a:gd name="connsiteY70" fmla="*/ 2267712 h 3460090"/>
              <a:gd name="connsiteX71" fmla="*/ 4206240 w 6473952"/>
              <a:gd name="connsiteY71" fmla="*/ 2201875 h 3460090"/>
              <a:gd name="connsiteX72" fmla="*/ 4176979 w 6473952"/>
              <a:gd name="connsiteY72" fmla="*/ 2172614 h 3460090"/>
              <a:gd name="connsiteX73" fmla="*/ 4155034 w 6473952"/>
              <a:gd name="connsiteY73" fmla="*/ 2143354 h 3460090"/>
              <a:gd name="connsiteX74" fmla="*/ 4103827 w 6473952"/>
              <a:gd name="connsiteY74" fmla="*/ 2084832 h 3460090"/>
              <a:gd name="connsiteX75" fmla="*/ 4096512 w 6473952"/>
              <a:gd name="connsiteY75" fmla="*/ 2062886 h 3460090"/>
              <a:gd name="connsiteX76" fmla="*/ 4081882 w 6473952"/>
              <a:gd name="connsiteY76" fmla="*/ 2033626 h 3460090"/>
              <a:gd name="connsiteX77" fmla="*/ 4074566 w 6473952"/>
              <a:gd name="connsiteY77" fmla="*/ 2004365 h 3460090"/>
              <a:gd name="connsiteX78" fmla="*/ 4059936 w 6473952"/>
              <a:gd name="connsiteY78" fmla="*/ 1960474 h 3460090"/>
              <a:gd name="connsiteX79" fmla="*/ 4037990 w 6473952"/>
              <a:gd name="connsiteY79" fmla="*/ 1858061 h 3460090"/>
              <a:gd name="connsiteX80" fmla="*/ 4023360 w 6473952"/>
              <a:gd name="connsiteY80" fmla="*/ 1828800 h 3460090"/>
              <a:gd name="connsiteX81" fmla="*/ 4008730 w 6473952"/>
              <a:gd name="connsiteY81" fmla="*/ 1755648 h 3460090"/>
              <a:gd name="connsiteX82" fmla="*/ 3994099 w 6473952"/>
              <a:gd name="connsiteY82" fmla="*/ 1726387 h 3460090"/>
              <a:gd name="connsiteX83" fmla="*/ 3972154 w 6473952"/>
              <a:gd name="connsiteY83" fmla="*/ 1675181 h 3460090"/>
              <a:gd name="connsiteX84" fmla="*/ 3964838 w 6473952"/>
              <a:gd name="connsiteY84" fmla="*/ 1616659 h 3460090"/>
              <a:gd name="connsiteX85" fmla="*/ 3935578 w 6473952"/>
              <a:gd name="connsiteY85" fmla="*/ 1543507 h 3460090"/>
              <a:gd name="connsiteX86" fmla="*/ 3928262 w 6473952"/>
              <a:gd name="connsiteY86" fmla="*/ 1499616 h 3460090"/>
              <a:gd name="connsiteX87" fmla="*/ 3899002 w 6473952"/>
              <a:gd name="connsiteY87" fmla="*/ 1419149 h 3460090"/>
              <a:gd name="connsiteX88" fmla="*/ 3884371 w 6473952"/>
              <a:gd name="connsiteY88" fmla="*/ 1360627 h 3460090"/>
              <a:gd name="connsiteX89" fmla="*/ 3869741 w 6473952"/>
              <a:gd name="connsiteY89" fmla="*/ 1302106 h 3460090"/>
              <a:gd name="connsiteX90" fmla="*/ 3862426 w 6473952"/>
              <a:gd name="connsiteY90" fmla="*/ 1272845 h 3460090"/>
              <a:gd name="connsiteX91" fmla="*/ 3847795 w 6473952"/>
              <a:gd name="connsiteY91" fmla="*/ 972922 h 3460090"/>
              <a:gd name="connsiteX92" fmla="*/ 3862426 w 6473952"/>
              <a:gd name="connsiteY92" fmla="*/ 760781 h 3460090"/>
              <a:gd name="connsiteX93" fmla="*/ 3877056 w 6473952"/>
              <a:gd name="connsiteY93" fmla="*/ 643738 h 3460090"/>
              <a:gd name="connsiteX94" fmla="*/ 3899002 w 6473952"/>
              <a:gd name="connsiteY94" fmla="*/ 592531 h 3460090"/>
              <a:gd name="connsiteX95" fmla="*/ 3913632 w 6473952"/>
              <a:gd name="connsiteY95" fmla="*/ 541325 h 3460090"/>
              <a:gd name="connsiteX96" fmla="*/ 3935578 w 6473952"/>
              <a:gd name="connsiteY96" fmla="*/ 482803 h 3460090"/>
              <a:gd name="connsiteX97" fmla="*/ 3964838 w 6473952"/>
              <a:gd name="connsiteY97" fmla="*/ 402336 h 3460090"/>
              <a:gd name="connsiteX98" fmla="*/ 3986784 w 6473952"/>
              <a:gd name="connsiteY98" fmla="*/ 365760 h 3460090"/>
              <a:gd name="connsiteX99" fmla="*/ 4001414 w 6473952"/>
              <a:gd name="connsiteY99" fmla="*/ 329184 h 3460090"/>
              <a:gd name="connsiteX100" fmla="*/ 4023360 w 6473952"/>
              <a:gd name="connsiteY100" fmla="*/ 307238 h 3460090"/>
              <a:gd name="connsiteX101" fmla="*/ 4052621 w 6473952"/>
              <a:gd name="connsiteY101" fmla="*/ 263347 h 3460090"/>
              <a:gd name="connsiteX102" fmla="*/ 4162349 w 6473952"/>
              <a:gd name="connsiteY102" fmla="*/ 146304 h 3460090"/>
              <a:gd name="connsiteX103" fmla="*/ 4213555 w 6473952"/>
              <a:gd name="connsiteY103" fmla="*/ 117043 h 3460090"/>
              <a:gd name="connsiteX104" fmla="*/ 4264762 w 6473952"/>
              <a:gd name="connsiteY104" fmla="*/ 95098 h 3460090"/>
              <a:gd name="connsiteX105" fmla="*/ 4330598 w 6473952"/>
              <a:gd name="connsiteY105" fmla="*/ 80467 h 3460090"/>
              <a:gd name="connsiteX106" fmla="*/ 4469587 w 6473952"/>
              <a:gd name="connsiteY106" fmla="*/ 51206 h 3460090"/>
              <a:gd name="connsiteX107" fmla="*/ 4586630 w 6473952"/>
              <a:gd name="connsiteY107" fmla="*/ 29261 h 3460090"/>
              <a:gd name="connsiteX108" fmla="*/ 4623206 w 6473952"/>
              <a:gd name="connsiteY108" fmla="*/ 21946 h 3460090"/>
              <a:gd name="connsiteX109" fmla="*/ 4703674 w 6473952"/>
              <a:gd name="connsiteY109" fmla="*/ 14630 h 3460090"/>
              <a:gd name="connsiteX110" fmla="*/ 4798771 w 6473952"/>
              <a:gd name="connsiteY110" fmla="*/ 0 h 3460090"/>
              <a:gd name="connsiteX111" fmla="*/ 5025542 w 6473952"/>
              <a:gd name="connsiteY111" fmla="*/ 7315 h 3460090"/>
              <a:gd name="connsiteX112" fmla="*/ 5098694 w 6473952"/>
              <a:gd name="connsiteY112" fmla="*/ 14630 h 3460090"/>
              <a:gd name="connsiteX113" fmla="*/ 5120640 w 6473952"/>
              <a:gd name="connsiteY113" fmla="*/ 21946 h 3460090"/>
              <a:gd name="connsiteX114" fmla="*/ 5171846 w 6473952"/>
              <a:gd name="connsiteY114" fmla="*/ 29261 h 3460090"/>
              <a:gd name="connsiteX115" fmla="*/ 5237683 w 6473952"/>
              <a:gd name="connsiteY115" fmla="*/ 36576 h 3460090"/>
              <a:gd name="connsiteX116" fmla="*/ 5296205 w 6473952"/>
              <a:gd name="connsiteY116" fmla="*/ 43891 h 3460090"/>
              <a:gd name="connsiteX117" fmla="*/ 5318150 w 6473952"/>
              <a:gd name="connsiteY117" fmla="*/ 51206 h 3460090"/>
              <a:gd name="connsiteX118" fmla="*/ 5435194 w 6473952"/>
              <a:gd name="connsiteY118" fmla="*/ 65837 h 3460090"/>
              <a:gd name="connsiteX119" fmla="*/ 5508346 w 6473952"/>
              <a:gd name="connsiteY119" fmla="*/ 95098 h 3460090"/>
              <a:gd name="connsiteX120" fmla="*/ 5537606 w 6473952"/>
              <a:gd name="connsiteY120" fmla="*/ 117043 h 3460090"/>
              <a:gd name="connsiteX121" fmla="*/ 5559552 w 6473952"/>
              <a:gd name="connsiteY121" fmla="*/ 138989 h 3460090"/>
              <a:gd name="connsiteX122" fmla="*/ 5596128 w 6473952"/>
              <a:gd name="connsiteY122" fmla="*/ 153619 h 3460090"/>
              <a:gd name="connsiteX123" fmla="*/ 5654650 w 6473952"/>
              <a:gd name="connsiteY123" fmla="*/ 190195 h 3460090"/>
              <a:gd name="connsiteX124" fmla="*/ 5698541 w 6473952"/>
              <a:gd name="connsiteY124" fmla="*/ 219456 h 3460090"/>
              <a:gd name="connsiteX125" fmla="*/ 5720486 w 6473952"/>
              <a:gd name="connsiteY125" fmla="*/ 234086 h 3460090"/>
              <a:gd name="connsiteX126" fmla="*/ 5771693 w 6473952"/>
              <a:gd name="connsiteY126" fmla="*/ 285293 h 3460090"/>
              <a:gd name="connsiteX127" fmla="*/ 5815584 w 6473952"/>
              <a:gd name="connsiteY127" fmla="*/ 321869 h 3460090"/>
              <a:gd name="connsiteX128" fmla="*/ 5844845 w 6473952"/>
              <a:gd name="connsiteY128" fmla="*/ 343814 h 3460090"/>
              <a:gd name="connsiteX129" fmla="*/ 5874106 w 6473952"/>
              <a:gd name="connsiteY129" fmla="*/ 373075 h 3460090"/>
              <a:gd name="connsiteX130" fmla="*/ 5903366 w 6473952"/>
              <a:gd name="connsiteY130" fmla="*/ 387706 h 3460090"/>
              <a:gd name="connsiteX131" fmla="*/ 5947258 w 6473952"/>
              <a:gd name="connsiteY131" fmla="*/ 416966 h 3460090"/>
              <a:gd name="connsiteX132" fmla="*/ 5991149 w 6473952"/>
              <a:gd name="connsiteY132" fmla="*/ 446227 h 3460090"/>
              <a:gd name="connsiteX133" fmla="*/ 6027725 w 6473952"/>
              <a:gd name="connsiteY133" fmla="*/ 468173 h 3460090"/>
              <a:gd name="connsiteX134" fmla="*/ 6064301 w 6473952"/>
              <a:gd name="connsiteY134" fmla="*/ 497434 h 3460090"/>
              <a:gd name="connsiteX135" fmla="*/ 6078931 w 6473952"/>
              <a:gd name="connsiteY135" fmla="*/ 519379 h 3460090"/>
              <a:gd name="connsiteX136" fmla="*/ 6093562 w 6473952"/>
              <a:gd name="connsiteY136" fmla="*/ 534010 h 3460090"/>
              <a:gd name="connsiteX137" fmla="*/ 6122822 w 6473952"/>
              <a:gd name="connsiteY137" fmla="*/ 570586 h 3460090"/>
              <a:gd name="connsiteX138" fmla="*/ 6152083 w 6473952"/>
              <a:gd name="connsiteY138" fmla="*/ 607162 h 3460090"/>
              <a:gd name="connsiteX139" fmla="*/ 6181344 w 6473952"/>
              <a:gd name="connsiteY139" fmla="*/ 665683 h 3460090"/>
              <a:gd name="connsiteX140" fmla="*/ 6195974 w 6473952"/>
              <a:gd name="connsiteY140" fmla="*/ 694944 h 3460090"/>
              <a:gd name="connsiteX141" fmla="*/ 6225235 w 6473952"/>
              <a:gd name="connsiteY141" fmla="*/ 738835 h 3460090"/>
              <a:gd name="connsiteX142" fmla="*/ 6232550 w 6473952"/>
              <a:gd name="connsiteY142" fmla="*/ 775411 h 3460090"/>
              <a:gd name="connsiteX143" fmla="*/ 6261811 w 6473952"/>
              <a:gd name="connsiteY143" fmla="*/ 819302 h 3460090"/>
              <a:gd name="connsiteX144" fmla="*/ 6269126 w 6473952"/>
              <a:gd name="connsiteY144" fmla="*/ 841248 h 3460090"/>
              <a:gd name="connsiteX145" fmla="*/ 6298387 w 6473952"/>
              <a:gd name="connsiteY145" fmla="*/ 892454 h 3460090"/>
              <a:gd name="connsiteX146" fmla="*/ 6334963 w 6473952"/>
              <a:gd name="connsiteY146" fmla="*/ 980237 h 3460090"/>
              <a:gd name="connsiteX147" fmla="*/ 6349594 w 6473952"/>
              <a:gd name="connsiteY147" fmla="*/ 1031443 h 3460090"/>
              <a:gd name="connsiteX148" fmla="*/ 6364224 w 6473952"/>
              <a:gd name="connsiteY148" fmla="*/ 1053389 h 3460090"/>
              <a:gd name="connsiteX149" fmla="*/ 6378854 w 6473952"/>
              <a:gd name="connsiteY149" fmla="*/ 1111910 h 3460090"/>
              <a:gd name="connsiteX150" fmla="*/ 6393485 w 6473952"/>
              <a:gd name="connsiteY150" fmla="*/ 1133856 h 3460090"/>
              <a:gd name="connsiteX151" fmla="*/ 6400800 w 6473952"/>
              <a:gd name="connsiteY151" fmla="*/ 1155802 h 3460090"/>
              <a:gd name="connsiteX152" fmla="*/ 6415430 w 6473952"/>
              <a:gd name="connsiteY152" fmla="*/ 1258214 h 3460090"/>
              <a:gd name="connsiteX153" fmla="*/ 6422746 w 6473952"/>
              <a:gd name="connsiteY153" fmla="*/ 1287475 h 3460090"/>
              <a:gd name="connsiteX154" fmla="*/ 6430061 w 6473952"/>
              <a:gd name="connsiteY154" fmla="*/ 1338682 h 3460090"/>
              <a:gd name="connsiteX155" fmla="*/ 6437376 w 6473952"/>
              <a:gd name="connsiteY155" fmla="*/ 1375258 h 3460090"/>
              <a:gd name="connsiteX156" fmla="*/ 6452006 w 6473952"/>
              <a:gd name="connsiteY156" fmla="*/ 1463040 h 3460090"/>
              <a:gd name="connsiteX157" fmla="*/ 6459322 w 6473952"/>
              <a:gd name="connsiteY157" fmla="*/ 1528877 h 3460090"/>
              <a:gd name="connsiteX158" fmla="*/ 6466637 w 6473952"/>
              <a:gd name="connsiteY158" fmla="*/ 1572768 h 3460090"/>
              <a:gd name="connsiteX159" fmla="*/ 6473952 w 6473952"/>
              <a:gd name="connsiteY159" fmla="*/ 1792224 h 3460090"/>
              <a:gd name="connsiteX160" fmla="*/ 6459322 w 6473952"/>
              <a:gd name="connsiteY160" fmla="*/ 1960474 h 3460090"/>
              <a:gd name="connsiteX161" fmla="*/ 6430061 w 6473952"/>
              <a:gd name="connsiteY161" fmla="*/ 2018995 h 3460090"/>
              <a:gd name="connsiteX162" fmla="*/ 6386170 w 6473952"/>
              <a:gd name="connsiteY162" fmla="*/ 2121408 h 3460090"/>
              <a:gd name="connsiteX163" fmla="*/ 6371539 w 6473952"/>
              <a:gd name="connsiteY163" fmla="*/ 2143354 h 3460090"/>
              <a:gd name="connsiteX164" fmla="*/ 6305702 w 6473952"/>
              <a:gd name="connsiteY164" fmla="*/ 2209190 h 3460090"/>
              <a:gd name="connsiteX165" fmla="*/ 6261811 w 6473952"/>
              <a:gd name="connsiteY165" fmla="*/ 2253082 h 3460090"/>
              <a:gd name="connsiteX166" fmla="*/ 6232550 w 6473952"/>
              <a:gd name="connsiteY166" fmla="*/ 2275027 h 3460090"/>
              <a:gd name="connsiteX167" fmla="*/ 6188659 w 6473952"/>
              <a:gd name="connsiteY167" fmla="*/ 2326234 h 3460090"/>
              <a:gd name="connsiteX168" fmla="*/ 6166714 w 6473952"/>
              <a:gd name="connsiteY168" fmla="*/ 2333549 h 3460090"/>
              <a:gd name="connsiteX169" fmla="*/ 6108192 w 6473952"/>
              <a:gd name="connsiteY169" fmla="*/ 2355494 h 3460090"/>
              <a:gd name="connsiteX170" fmla="*/ 6086246 w 6473952"/>
              <a:gd name="connsiteY170" fmla="*/ 2370125 h 3460090"/>
              <a:gd name="connsiteX171" fmla="*/ 6056986 w 6473952"/>
              <a:gd name="connsiteY171" fmla="*/ 2377440 h 3460090"/>
              <a:gd name="connsiteX172" fmla="*/ 6027725 w 6473952"/>
              <a:gd name="connsiteY172" fmla="*/ 2392070 h 3460090"/>
              <a:gd name="connsiteX173" fmla="*/ 5991149 w 6473952"/>
              <a:gd name="connsiteY173" fmla="*/ 2399386 h 3460090"/>
              <a:gd name="connsiteX174" fmla="*/ 5961888 w 6473952"/>
              <a:gd name="connsiteY174" fmla="*/ 2406701 h 3460090"/>
              <a:gd name="connsiteX175" fmla="*/ 5844845 w 6473952"/>
              <a:gd name="connsiteY175" fmla="*/ 2428646 h 3460090"/>
              <a:gd name="connsiteX176" fmla="*/ 5779008 w 6473952"/>
              <a:gd name="connsiteY176" fmla="*/ 2443277 h 3460090"/>
              <a:gd name="connsiteX177" fmla="*/ 5742432 w 6473952"/>
              <a:gd name="connsiteY177" fmla="*/ 2450592 h 3460090"/>
              <a:gd name="connsiteX178" fmla="*/ 5698541 w 6473952"/>
              <a:gd name="connsiteY178" fmla="*/ 2457907 h 3460090"/>
              <a:gd name="connsiteX179" fmla="*/ 5544922 w 6473952"/>
              <a:gd name="connsiteY179" fmla="*/ 2472538 h 3460090"/>
              <a:gd name="connsiteX180" fmla="*/ 5508346 w 6473952"/>
              <a:gd name="connsiteY180" fmla="*/ 2479853 h 3460090"/>
              <a:gd name="connsiteX181" fmla="*/ 5259629 w 6473952"/>
              <a:gd name="connsiteY181" fmla="*/ 2501798 h 3460090"/>
              <a:gd name="connsiteX182" fmla="*/ 4776826 w 6473952"/>
              <a:gd name="connsiteY182" fmla="*/ 2494483 h 3460090"/>
              <a:gd name="connsiteX183" fmla="*/ 4754880 w 6473952"/>
              <a:gd name="connsiteY183" fmla="*/ 2487168 h 3460090"/>
              <a:gd name="connsiteX184" fmla="*/ 4703674 w 6473952"/>
              <a:gd name="connsiteY184" fmla="*/ 2479853 h 3460090"/>
              <a:gd name="connsiteX185" fmla="*/ 4652467 w 6473952"/>
              <a:gd name="connsiteY185" fmla="*/ 2465222 h 3460090"/>
              <a:gd name="connsiteX186" fmla="*/ 4623206 w 6473952"/>
              <a:gd name="connsiteY186" fmla="*/ 2457907 h 3460090"/>
              <a:gd name="connsiteX187" fmla="*/ 4586630 w 6473952"/>
              <a:gd name="connsiteY187" fmla="*/ 2421331 h 3460090"/>
              <a:gd name="connsiteX188" fmla="*/ 4564685 w 6473952"/>
              <a:gd name="connsiteY188" fmla="*/ 2377440 h 346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6473952" h="3460090">
                <a:moveTo>
                  <a:pt x="0" y="3204058"/>
                </a:moveTo>
                <a:cubicBezTo>
                  <a:pt x="19507" y="3213811"/>
                  <a:pt x="38195" y="3225413"/>
                  <a:pt x="58522" y="3233318"/>
                </a:cubicBezTo>
                <a:cubicBezTo>
                  <a:pt x="95877" y="3247845"/>
                  <a:pt x="192433" y="3270967"/>
                  <a:pt x="226771" y="3277210"/>
                </a:cubicBezTo>
                <a:cubicBezTo>
                  <a:pt x="248496" y="3281160"/>
                  <a:pt x="270828" y="3280895"/>
                  <a:pt x="292608" y="3284525"/>
                </a:cubicBezTo>
                <a:cubicBezTo>
                  <a:pt x="493486" y="3318004"/>
                  <a:pt x="166329" y="3276935"/>
                  <a:pt x="475488" y="3321101"/>
                </a:cubicBezTo>
                <a:cubicBezTo>
                  <a:pt x="504555" y="3325253"/>
                  <a:pt x="534187" y="3324377"/>
                  <a:pt x="563270" y="3328416"/>
                </a:cubicBezTo>
                <a:cubicBezTo>
                  <a:pt x="622035" y="3336578"/>
                  <a:pt x="681025" y="3344337"/>
                  <a:pt x="738835" y="3357677"/>
                </a:cubicBezTo>
                <a:cubicBezTo>
                  <a:pt x="770534" y="3364992"/>
                  <a:pt x="801728" y="3375021"/>
                  <a:pt x="833933" y="3379622"/>
                </a:cubicBezTo>
                <a:cubicBezTo>
                  <a:pt x="870222" y="3384806"/>
                  <a:pt x="907085" y="3384499"/>
                  <a:pt x="943661" y="3386938"/>
                </a:cubicBezTo>
                <a:cubicBezTo>
                  <a:pt x="980237" y="3394253"/>
                  <a:pt x="1016439" y="3403787"/>
                  <a:pt x="1053389" y="3408883"/>
                </a:cubicBezTo>
                <a:cubicBezTo>
                  <a:pt x="1087293" y="3413559"/>
                  <a:pt x="1121611" y="3414678"/>
                  <a:pt x="1155802" y="3416198"/>
                </a:cubicBezTo>
                <a:cubicBezTo>
                  <a:pt x="1399055" y="3427010"/>
                  <a:pt x="1339583" y="3419121"/>
                  <a:pt x="1558138" y="3430829"/>
                </a:cubicBezTo>
                <a:lnTo>
                  <a:pt x="1792224" y="3445459"/>
                </a:lnTo>
                <a:cubicBezTo>
                  <a:pt x="1831238" y="3447897"/>
                  <a:pt x="1870179" y="3452330"/>
                  <a:pt x="1909267" y="3452774"/>
                </a:cubicBezTo>
                <a:lnTo>
                  <a:pt x="2553005" y="3460090"/>
                </a:lnTo>
                <a:lnTo>
                  <a:pt x="2809037" y="3452774"/>
                </a:lnTo>
                <a:cubicBezTo>
                  <a:pt x="2843233" y="3451378"/>
                  <a:pt x="2877460" y="3449458"/>
                  <a:pt x="2911450" y="3445459"/>
                </a:cubicBezTo>
                <a:cubicBezTo>
                  <a:pt x="2919108" y="3444558"/>
                  <a:pt x="2925694" y="3438539"/>
                  <a:pt x="2933395" y="3438144"/>
                </a:cubicBezTo>
                <a:cubicBezTo>
                  <a:pt x="3021096" y="3433647"/>
                  <a:pt x="3108960" y="3433267"/>
                  <a:pt x="3196742" y="3430829"/>
                </a:cubicBezTo>
                <a:cubicBezTo>
                  <a:pt x="3208934" y="3428391"/>
                  <a:pt x="3220936" y="3424640"/>
                  <a:pt x="3233318" y="3423514"/>
                </a:cubicBezTo>
                <a:cubicBezTo>
                  <a:pt x="3274672" y="3419754"/>
                  <a:pt x="3316533" y="3421809"/>
                  <a:pt x="3357677" y="3416198"/>
                </a:cubicBezTo>
                <a:cubicBezTo>
                  <a:pt x="3370688" y="3414424"/>
                  <a:pt x="3381912" y="3406055"/>
                  <a:pt x="3394253" y="3401568"/>
                </a:cubicBezTo>
                <a:cubicBezTo>
                  <a:pt x="3513328" y="3358269"/>
                  <a:pt x="3361065" y="3418757"/>
                  <a:pt x="3482035" y="3364992"/>
                </a:cubicBezTo>
                <a:cubicBezTo>
                  <a:pt x="3489081" y="3361860"/>
                  <a:pt x="3496893" y="3360715"/>
                  <a:pt x="3503981" y="3357677"/>
                </a:cubicBezTo>
                <a:cubicBezTo>
                  <a:pt x="3514004" y="3353381"/>
                  <a:pt x="3523176" y="3347240"/>
                  <a:pt x="3533242" y="3343046"/>
                </a:cubicBezTo>
                <a:cubicBezTo>
                  <a:pt x="3552473" y="3335033"/>
                  <a:pt x="3572532" y="3329114"/>
                  <a:pt x="3591763" y="3321101"/>
                </a:cubicBezTo>
                <a:cubicBezTo>
                  <a:pt x="3601829" y="3316907"/>
                  <a:pt x="3611059" y="3310899"/>
                  <a:pt x="3621024" y="3306470"/>
                </a:cubicBezTo>
                <a:cubicBezTo>
                  <a:pt x="3633023" y="3301137"/>
                  <a:pt x="3645601" y="3297173"/>
                  <a:pt x="3657600" y="3291840"/>
                </a:cubicBezTo>
                <a:cubicBezTo>
                  <a:pt x="3667565" y="3287411"/>
                  <a:pt x="3676516" y="3280658"/>
                  <a:pt x="3686861" y="3277210"/>
                </a:cubicBezTo>
                <a:cubicBezTo>
                  <a:pt x="3698656" y="3273278"/>
                  <a:pt x="3711245" y="3272333"/>
                  <a:pt x="3723437" y="3269894"/>
                </a:cubicBezTo>
                <a:cubicBezTo>
                  <a:pt x="3750259" y="3255264"/>
                  <a:pt x="3777377" y="3241161"/>
                  <a:pt x="3803904" y="3226003"/>
                </a:cubicBezTo>
                <a:cubicBezTo>
                  <a:pt x="3821156" y="3216145"/>
                  <a:pt x="3839394" y="3200653"/>
                  <a:pt x="3855110" y="3189427"/>
                </a:cubicBezTo>
                <a:cubicBezTo>
                  <a:pt x="3862264" y="3184317"/>
                  <a:pt x="3869902" y="3179907"/>
                  <a:pt x="3877056" y="3174797"/>
                </a:cubicBezTo>
                <a:cubicBezTo>
                  <a:pt x="3886977" y="3167711"/>
                  <a:pt x="3896396" y="3159938"/>
                  <a:pt x="3906317" y="3152851"/>
                </a:cubicBezTo>
                <a:cubicBezTo>
                  <a:pt x="3913471" y="3147741"/>
                  <a:pt x="3921397" y="3143713"/>
                  <a:pt x="3928262" y="3138221"/>
                </a:cubicBezTo>
                <a:cubicBezTo>
                  <a:pt x="3992311" y="3086983"/>
                  <a:pt x="3955745" y="3102239"/>
                  <a:pt x="4001414" y="3087014"/>
                </a:cubicBezTo>
                <a:cubicBezTo>
                  <a:pt x="4006291" y="3082137"/>
                  <a:pt x="4009876" y="3075468"/>
                  <a:pt x="4016045" y="3072384"/>
                </a:cubicBezTo>
                <a:cubicBezTo>
                  <a:pt x="4029839" y="3065487"/>
                  <a:pt x="4059936" y="3057754"/>
                  <a:pt x="4059936" y="3057754"/>
                </a:cubicBezTo>
                <a:cubicBezTo>
                  <a:pt x="4086067" y="3040333"/>
                  <a:pt x="4090656" y="3038189"/>
                  <a:pt x="4118458" y="3013862"/>
                </a:cubicBezTo>
                <a:cubicBezTo>
                  <a:pt x="4126243" y="3007050"/>
                  <a:pt x="4131701" y="2997511"/>
                  <a:pt x="4140403" y="2991917"/>
                </a:cubicBezTo>
                <a:cubicBezTo>
                  <a:pt x="4166104" y="2975395"/>
                  <a:pt x="4194343" y="2963185"/>
                  <a:pt x="4220870" y="2948026"/>
                </a:cubicBezTo>
                <a:cubicBezTo>
                  <a:pt x="4261502" y="2924808"/>
                  <a:pt x="4224190" y="2939051"/>
                  <a:pt x="4279392" y="2911450"/>
                </a:cubicBezTo>
                <a:cubicBezTo>
                  <a:pt x="4286289" y="2908001"/>
                  <a:pt x="4294023" y="2906573"/>
                  <a:pt x="4301338" y="2904134"/>
                </a:cubicBezTo>
                <a:cubicBezTo>
                  <a:pt x="4346561" y="2858911"/>
                  <a:pt x="4296237" y="2905687"/>
                  <a:pt x="4359859" y="2860243"/>
                </a:cubicBezTo>
                <a:cubicBezTo>
                  <a:pt x="4365471" y="2856234"/>
                  <a:pt x="4369104" y="2849921"/>
                  <a:pt x="4374490" y="2845613"/>
                </a:cubicBezTo>
                <a:cubicBezTo>
                  <a:pt x="4381355" y="2840121"/>
                  <a:pt x="4389570" y="2836474"/>
                  <a:pt x="4396435" y="2830982"/>
                </a:cubicBezTo>
                <a:cubicBezTo>
                  <a:pt x="4401821" y="2826674"/>
                  <a:pt x="4405680" y="2820660"/>
                  <a:pt x="4411066" y="2816352"/>
                </a:cubicBezTo>
                <a:cubicBezTo>
                  <a:pt x="4417931" y="2810860"/>
                  <a:pt x="4426794" y="2807939"/>
                  <a:pt x="4433011" y="2801722"/>
                </a:cubicBezTo>
                <a:cubicBezTo>
                  <a:pt x="4441632" y="2793101"/>
                  <a:pt x="4446928" y="2781636"/>
                  <a:pt x="4454957" y="2772461"/>
                </a:cubicBezTo>
                <a:cubicBezTo>
                  <a:pt x="4464040" y="2762080"/>
                  <a:pt x="4474464" y="2752954"/>
                  <a:pt x="4484218" y="2743200"/>
                </a:cubicBezTo>
                <a:lnTo>
                  <a:pt x="4506163" y="2721254"/>
                </a:lnTo>
                <a:cubicBezTo>
                  <a:pt x="4511040" y="2716377"/>
                  <a:pt x="4516968" y="2712363"/>
                  <a:pt x="4520794" y="2706624"/>
                </a:cubicBezTo>
                <a:cubicBezTo>
                  <a:pt x="4533468" y="2687612"/>
                  <a:pt x="4542239" y="2673575"/>
                  <a:pt x="4557370" y="2655418"/>
                </a:cubicBezTo>
                <a:cubicBezTo>
                  <a:pt x="4561785" y="2650120"/>
                  <a:pt x="4568174" y="2646526"/>
                  <a:pt x="4572000" y="2640787"/>
                </a:cubicBezTo>
                <a:cubicBezTo>
                  <a:pt x="4578049" y="2631713"/>
                  <a:pt x="4579935" y="2620134"/>
                  <a:pt x="4586630" y="2611526"/>
                </a:cubicBezTo>
                <a:cubicBezTo>
                  <a:pt x="4597216" y="2597916"/>
                  <a:pt x="4611014" y="2587142"/>
                  <a:pt x="4623206" y="2574950"/>
                </a:cubicBezTo>
                <a:lnTo>
                  <a:pt x="4659782" y="2538374"/>
                </a:lnTo>
                <a:cubicBezTo>
                  <a:pt x="4664659" y="2533497"/>
                  <a:pt x="4670587" y="2529483"/>
                  <a:pt x="4674413" y="2523744"/>
                </a:cubicBezTo>
                <a:lnTo>
                  <a:pt x="4703674" y="2479853"/>
                </a:lnTo>
                <a:cubicBezTo>
                  <a:pt x="4706112" y="2472538"/>
                  <a:pt x="4707541" y="2464804"/>
                  <a:pt x="4710989" y="2457907"/>
                </a:cubicBezTo>
                <a:cubicBezTo>
                  <a:pt x="4714921" y="2450044"/>
                  <a:pt x="4727343" y="2444583"/>
                  <a:pt x="4725619" y="2435962"/>
                </a:cubicBezTo>
                <a:cubicBezTo>
                  <a:pt x="4722072" y="2418226"/>
                  <a:pt x="4660487" y="2414133"/>
                  <a:pt x="4659782" y="2414016"/>
                </a:cubicBezTo>
                <a:cubicBezTo>
                  <a:pt x="4620563" y="2400943"/>
                  <a:pt x="4654232" y="2411158"/>
                  <a:pt x="4601261" y="2399386"/>
                </a:cubicBezTo>
                <a:cubicBezTo>
                  <a:pt x="4591447" y="2397205"/>
                  <a:pt x="4581814" y="2394251"/>
                  <a:pt x="4572000" y="2392070"/>
                </a:cubicBezTo>
                <a:cubicBezTo>
                  <a:pt x="4559863" y="2389373"/>
                  <a:pt x="4547419" y="2388026"/>
                  <a:pt x="4535424" y="2384755"/>
                </a:cubicBezTo>
                <a:cubicBezTo>
                  <a:pt x="4520546" y="2380697"/>
                  <a:pt x="4506494" y="2373865"/>
                  <a:pt x="4491533" y="2370125"/>
                </a:cubicBezTo>
                <a:cubicBezTo>
                  <a:pt x="4468464" y="2364358"/>
                  <a:pt x="4461323" y="2363368"/>
                  <a:pt x="4440326" y="2355494"/>
                </a:cubicBezTo>
                <a:cubicBezTo>
                  <a:pt x="4339076" y="2317525"/>
                  <a:pt x="4452511" y="2361588"/>
                  <a:pt x="4381805" y="2326234"/>
                </a:cubicBezTo>
                <a:cubicBezTo>
                  <a:pt x="4374908" y="2322785"/>
                  <a:pt x="4366600" y="2322663"/>
                  <a:pt x="4359859" y="2318918"/>
                </a:cubicBezTo>
                <a:cubicBezTo>
                  <a:pt x="4344488" y="2310379"/>
                  <a:pt x="4332649" y="2295219"/>
                  <a:pt x="4315968" y="2289658"/>
                </a:cubicBezTo>
                <a:cubicBezTo>
                  <a:pt x="4295633" y="2282879"/>
                  <a:pt x="4289093" y="2282837"/>
                  <a:pt x="4272077" y="2267712"/>
                </a:cubicBezTo>
                <a:lnTo>
                  <a:pt x="4206240" y="2201875"/>
                </a:lnTo>
                <a:cubicBezTo>
                  <a:pt x="4196486" y="2192121"/>
                  <a:pt x="4185255" y="2183649"/>
                  <a:pt x="4176979" y="2172614"/>
                </a:cubicBezTo>
                <a:cubicBezTo>
                  <a:pt x="4169664" y="2162861"/>
                  <a:pt x="4163134" y="2152466"/>
                  <a:pt x="4155034" y="2143354"/>
                </a:cubicBezTo>
                <a:cubicBezTo>
                  <a:pt x="4097976" y="2079164"/>
                  <a:pt x="4135296" y="2132035"/>
                  <a:pt x="4103827" y="2084832"/>
                </a:cubicBezTo>
                <a:cubicBezTo>
                  <a:pt x="4101389" y="2077517"/>
                  <a:pt x="4099549" y="2069974"/>
                  <a:pt x="4096512" y="2062886"/>
                </a:cubicBezTo>
                <a:cubicBezTo>
                  <a:pt x="4092217" y="2052863"/>
                  <a:pt x="4085711" y="2043836"/>
                  <a:pt x="4081882" y="2033626"/>
                </a:cubicBezTo>
                <a:cubicBezTo>
                  <a:pt x="4078352" y="2024212"/>
                  <a:pt x="4077455" y="2013995"/>
                  <a:pt x="4074566" y="2004365"/>
                </a:cubicBezTo>
                <a:cubicBezTo>
                  <a:pt x="4070135" y="1989594"/>
                  <a:pt x="4059936" y="1960474"/>
                  <a:pt x="4059936" y="1960474"/>
                </a:cubicBezTo>
                <a:cubicBezTo>
                  <a:pt x="4056037" y="1937082"/>
                  <a:pt x="4047106" y="1876294"/>
                  <a:pt x="4037990" y="1858061"/>
                </a:cubicBezTo>
                <a:lnTo>
                  <a:pt x="4023360" y="1828800"/>
                </a:lnTo>
                <a:cubicBezTo>
                  <a:pt x="4020832" y="1813632"/>
                  <a:pt x="4015277" y="1773106"/>
                  <a:pt x="4008730" y="1755648"/>
                </a:cubicBezTo>
                <a:cubicBezTo>
                  <a:pt x="4004901" y="1745437"/>
                  <a:pt x="3998395" y="1736410"/>
                  <a:pt x="3994099" y="1726387"/>
                </a:cubicBezTo>
                <a:cubicBezTo>
                  <a:pt x="3961798" y="1651021"/>
                  <a:pt x="4020691" y="1772259"/>
                  <a:pt x="3972154" y="1675181"/>
                </a:cubicBezTo>
                <a:cubicBezTo>
                  <a:pt x="3969715" y="1655674"/>
                  <a:pt x="3970100" y="1635601"/>
                  <a:pt x="3964838" y="1616659"/>
                </a:cubicBezTo>
                <a:cubicBezTo>
                  <a:pt x="3957809" y="1591355"/>
                  <a:pt x="3935578" y="1543507"/>
                  <a:pt x="3935578" y="1543507"/>
                </a:cubicBezTo>
                <a:cubicBezTo>
                  <a:pt x="3933139" y="1528877"/>
                  <a:pt x="3931859" y="1514005"/>
                  <a:pt x="3928262" y="1499616"/>
                </a:cubicBezTo>
                <a:cubicBezTo>
                  <a:pt x="3910613" y="1429021"/>
                  <a:pt x="3918394" y="1482174"/>
                  <a:pt x="3899002" y="1419149"/>
                </a:cubicBezTo>
                <a:cubicBezTo>
                  <a:pt x="3893089" y="1399930"/>
                  <a:pt x="3889248" y="1380134"/>
                  <a:pt x="3884371" y="1360627"/>
                </a:cubicBezTo>
                <a:lnTo>
                  <a:pt x="3869741" y="1302106"/>
                </a:lnTo>
                <a:lnTo>
                  <a:pt x="3862426" y="1272845"/>
                </a:lnTo>
                <a:cubicBezTo>
                  <a:pt x="3860776" y="1241502"/>
                  <a:pt x="3847391" y="993533"/>
                  <a:pt x="3847795" y="972922"/>
                </a:cubicBezTo>
                <a:cubicBezTo>
                  <a:pt x="3849185" y="902054"/>
                  <a:pt x="3856150" y="831384"/>
                  <a:pt x="3862426" y="760781"/>
                </a:cubicBezTo>
                <a:cubicBezTo>
                  <a:pt x="3865907" y="721617"/>
                  <a:pt x="3861568" y="679877"/>
                  <a:pt x="3877056" y="643738"/>
                </a:cubicBezTo>
                <a:cubicBezTo>
                  <a:pt x="3884371" y="626669"/>
                  <a:pt x="3892756" y="610020"/>
                  <a:pt x="3899002" y="592531"/>
                </a:cubicBezTo>
                <a:cubicBezTo>
                  <a:pt x="3904973" y="575814"/>
                  <a:pt x="3908531" y="558328"/>
                  <a:pt x="3913632" y="541325"/>
                </a:cubicBezTo>
                <a:cubicBezTo>
                  <a:pt x="3922952" y="510257"/>
                  <a:pt x="3921740" y="520858"/>
                  <a:pt x="3935578" y="482803"/>
                </a:cubicBezTo>
                <a:cubicBezTo>
                  <a:pt x="3944682" y="457767"/>
                  <a:pt x="3952721" y="426569"/>
                  <a:pt x="3964838" y="402336"/>
                </a:cubicBezTo>
                <a:cubicBezTo>
                  <a:pt x="3971197" y="389619"/>
                  <a:pt x="3980425" y="378477"/>
                  <a:pt x="3986784" y="365760"/>
                </a:cubicBezTo>
                <a:cubicBezTo>
                  <a:pt x="3992656" y="354015"/>
                  <a:pt x="3994455" y="340319"/>
                  <a:pt x="4001414" y="329184"/>
                </a:cubicBezTo>
                <a:cubicBezTo>
                  <a:pt x="4006897" y="320411"/>
                  <a:pt x="4017008" y="315404"/>
                  <a:pt x="4023360" y="307238"/>
                </a:cubicBezTo>
                <a:cubicBezTo>
                  <a:pt x="4034155" y="293358"/>
                  <a:pt x="4041940" y="277315"/>
                  <a:pt x="4052621" y="263347"/>
                </a:cubicBezTo>
                <a:cubicBezTo>
                  <a:pt x="4090292" y="214085"/>
                  <a:pt x="4113939" y="179819"/>
                  <a:pt x="4162349" y="146304"/>
                </a:cubicBezTo>
                <a:cubicBezTo>
                  <a:pt x="4178512" y="135114"/>
                  <a:pt x="4196297" y="126457"/>
                  <a:pt x="4213555" y="117043"/>
                </a:cubicBezTo>
                <a:cubicBezTo>
                  <a:pt x="4231271" y="107380"/>
                  <a:pt x="4245511" y="99911"/>
                  <a:pt x="4264762" y="95098"/>
                </a:cubicBezTo>
                <a:cubicBezTo>
                  <a:pt x="4286571" y="89646"/>
                  <a:pt x="4308715" y="85616"/>
                  <a:pt x="4330598" y="80467"/>
                </a:cubicBezTo>
                <a:cubicBezTo>
                  <a:pt x="4438920" y="54979"/>
                  <a:pt x="4337676" y="75191"/>
                  <a:pt x="4469587" y="51206"/>
                </a:cubicBezTo>
                <a:cubicBezTo>
                  <a:pt x="4536824" y="24312"/>
                  <a:pt x="4481489" y="42403"/>
                  <a:pt x="4586630" y="29261"/>
                </a:cubicBezTo>
                <a:cubicBezTo>
                  <a:pt x="4598967" y="27719"/>
                  <a:pt x="4610869" y="23488"/>
                  <a:pt x="4623206" y="21946"/>
                </a:cubicBezTo>
                <a:cubicBezTo>
                  <a:pt x="4649931" y="18605"/>
                  <a:pt x="4676851" y="17069"/>
                  <a:pt x="4703674" y="14630"/>
                </a:cubicBezTo>
                <a:cubicBezTo>
                  <a:pt x="4731517" y="9062"/>
                  <a:pt x="4772200" y="0"/>
                  <a:pt x="4798771" y="0"/>
                </a:cubicBezTo>
                <a:cubicBezTo>
                  <a:pt x="4874401" y="0"/>
                  <a:pt x="4949952" y="4877"/>
                  <a:pt x="5025542" y="7315"/>
                </a:cubicBezTo>
                <a:cubicBezTo>
                  <a:pt x="5049926" y="9753"/>
                  <a:pt x="5074473" y="10904"/>
                  <a:pt x="5098694" y="14630"/>
                </a:cubicBezTo>
                <a:cubicBezTo>
                  <a:pt x="5106315" y="15803"/>
                  <a:pt x="5113079" y="20434"/>
                  <a:pt x="5120640" y="21946"/>
                </a:cubicBezTo>
                <a:cubicBezTo>
                  <a:pt x="5137547" y="25328"/>
                  <a:pt x="5154737" y="27122"/>
                  <a:pt x="5171846" y="29261"/>
                </a:cubicBezTo>
                <a:cubicBezTo>
                  <a:pt x="5193756" y="32000"/>
                  <a:pt x="5215754" y="33996"/>
                  <a:pt x="5237683" y="36576"/>
                </a:cubicBezTo>
                <a:lnTo>
                  <a:pt x="5296205" y="43891"/>
                </a:lnTo>
                <a:cubicBezTo>
                  <a:pt x="5303520" y="46329"/>
                  <a:pt x="5310517" y="50116"/>
                  <a:pt x="5318150" y="51206"/>
                </a:cubicBezTo>
                <a:cubicBezTo>
                  <a:pt x="5371729" y="58860"/>
                  <a:pt x="5390337" y="53604"/>
                  <a:pt x="5435194" y="65837"/>
                </a:cubicBezTo>
                <a:cubicBezTo>
                  <a:pt x="5458497" y="72192"/>
                  <a:pt x="5487165" y="81860"/>
                  <a:pt x="5508346" y="95098"/>
                </a:cubicBezTo>
                <a:cubicBezTo>
                  <a:pt x="5518684" y="101560"/>
                  <a:pt x="5528349" y="109109"/>
                  <a:pt x="5537606" y="117043"/>
                </a:cubicBezTo>
                <a:cubicBezTo>
                  <a:pt x="5545461" y="123776"/>
                  <a:pt x="5550779" y="133506"/>
                  <a:pt x="5559552" y="138989"/>
                </a:cubicBezTo>
                <a:cubicBezTo>
                  <a:pt x="5570687" y="145948"/>
                  <a:pt x="5584129" y="148286"/>
                  <a:pt x="5596128" y="153619"/>
                </a:cubicBezTo>
                <a:cubicBezTo>
                  <a:pt x="5634204" y="170542"/>
                  <a:pt x="5619001" y="165241"/>
                  <a:pt x="5654650" y="190195"/>
                </a:cubicBezTo>
                <a:cubicBezTo>
                  <a:pt x="5669055" y="200278"/>
                  <a:pt x="5683911" y="209702"/>
                  <a:pt x="5698541" y="219456"/>
                </a:cubicBezTo>
                <a:cubicBezTo>
                  <a:pt x="5705856" y="224333"/>
                  <a:pt x="5714269" y="227869"/>
                  <a:pt x="5720486" y="234086"/>
                </a:cubicBezTo>
                <a:cubicBezTo>
                  <a:pt x="5737555" y="251155"/>
                  <a:pt x="5753149" y="269839"/>
                  <a:pt x="5771693" y="285293"/>
                </a:cubicBezTo>
                <a:cubicBezTo>
                  <a:pt x="5786323" y="297485"/>
                  <a:pt x="5800713" y="309972"/>
                  <a:pt x="5815584" y="321869"/>
                </a:cubicBezTo>
                <a:cubicBezTo>
                  <a:pt x="5825104" y="329485"/>
                  <a:pt x="5835670" y="335786"/>
                  <a:pt x="5844845" y="343814"/>
                </a:cubicBezTo>
                <a:cubicBezTo>
                  <a:pt x="5855226" y="352897"/>
                  <a:pt x="5863071" y="364799"/>
                  <a:pt x="5874106" y="373075"/>
                </a:cubicBezTo>
                <a:cubicBezTo>
                  <a:pt x="5882830" y="379618"/>
                  <a:pt x="5894492" y="381368"/>
                  <a:pt x="5903366" y="387706"/>
                </a:cubicBezTo>
                <a:cubicBezTo>
                  <a:pt x="5951309" y="421951"/>
                  <a:pt x="5900185" y="401276"/>
                  <a:pt x="5947258" y="416966"/>
                </a:cubicBezTo>
                <a:cubicBezTo>
                  <a:pt x="6003063" y="472773"/>
                  <a:pt x="5938215" y="414466"/>
                  <a:pt x="5991149" y="446227"/>
                </a:cubicBezTo>
                <a:cubicBezTo>
                  <a:pt x="6041356" y="476352"/>
                  <a:pt x="5965555" y="447451"/>
                  <a:pt x="6027725" y="468173"/>
                </a:cubicBezTo>
                <a:cubicBezTo>
                  <a:pt x="6044020" y="479036"/>
                  <a:pt x="6052388" y="482543"/>
                  <a:pt x="6064301" y="497434"/>
                </a:cubicBezTo>
                <a:cubicBezTo>
                  <a:pt x="6069793" y="504299"/>
                  <a:pt x="6073439" y="512514"/>
                  <a:pt x="6078931" y="519379"/>
                </a:cubicBezTo>
                <a:cubicBezTo>
                  <a:pt x="6083240" y="524765"/>
                  <a:pt x="6089073" y="528773"/>
                  <a:pt x="6093562" y="534010"/>
                </a:cubicBezTo>
                <a:cubicBezTo>
                  <a:pt x="6103723" y="545865"/>
                  <a:pt x="6113454" y="558095"/>
                  <a:pt x="6122822" y="570586"/>
                </a:cubicBezTo>
                <a:cubicBezTo>
                  <a:pt x="6150504" y="607495"/>
                  <a:pt x="6124000" y="579077"/>
                  <a:pt x="6152083" y="607162"/>
                </a:cubicBezTo>
                <a:cubicBezTo>
                  <a:pt x="6165456" y="647281"/>
                  <a:pt x="6152551" y="613855"/>
                  <a:pt x="6181344" y="665683"/>
                </a:cubicBezTo>
                <a:cubicBezTo>
                  <a:pt x="6186640" y="675216"/>
                  <a:pt x="6190364" y="685593"/>
                  <a:pt x="6195974" y="694944"/>
                </a:cubicBezTo>
                <a:cubicBezTo>
                  <a:pt x="6205021" y="710022"/>
                  <a:pt x="6225235" y="738835"/>
                  <a:pt x="6225235" y="738835"/>
                </a:cubicBezTo>
                <a:cubicBezTo>
                  <a:pt x="6227673" y="751027"/>
                  <a:pt x="6227405" y="764092"/>
                  <a:pt x="6232550" y="775411"/>
                </a:cubicBezTo>
                <a:cubicBezTo>
                  <a:pt x="6239826" y="791418"/>
                  <a:pt x="6261811" y="819302"/>
                  <a:pt x="6261811" y="819302"/>
                </a:cubicBezTo>
                <a:cubicBezTo>
                  <a:pt x="6264249" y="826617"/>
                  <a:pt x="6265678" y="834351"/>
                  <a:pt x="6269126" y="841248"/>
                </a:cubicBezTo>
                <a:cubicBezTo>
                  <a:pt x="6292075" y="887146"/>
                  <a:pt x="6277011" y="836877"/>
                  <a:pt x="6298387" y="892454"/>
                </a:cubicBezTo>
                <a:cubicBezTo>
                  <a:pt x="6332105" y="980119"/>
                  <a:pt x="6304084" y="933917"/>
                  <a:pt x="6334963" y="980237"/>
                </a:cubicBezTo>
                <a:cubicBezTo>
                  <a:pt x="6337309" y="989620"/>
                  <a:pt x="6344344" y="1020943"/>
                  <a:pt x="6349594" y="1031443"/>
                </a:cubicBezTo>
                <a:cubicBezTo>
                  <a:pt x="6353526" y="1039307"/>
                  <a:pt x="6360292" y="1045525"/>
                  <a:pt x="6364224" y="1053389"/>
                </a:cubicBezTo>
                <a:cubicBezTo>
                  <a:pt x="6377763" y="1080467"/>
                  <a:pt x="6366331" y="1078516"/>
                  <a:pt x="6378854" y="1111910"/>
                </a:cubicBezTo>
                <a:cubicBezTo>
                  <a:pt x="6381941" y="1120142"/>
                  <a:pt x="6388608" y="1126541"/>
                  <a:pt x="6393485" y="1133856"/>
                </a:cubicBezTo>
                <a:cubicBezTo>
                  <a:pt x="6395923" y="1141171"/>
                  <a:pt x="6399127" y="1148275"/>
                  <a:pt x="6400800" y="1155802"/>
                </a:cubicBezTo>
                <a:cubicBezTo>
                  <a:pt x="6410011" y="1197252"/>
                  <a:pt x="6408046" y="1213912"/>
                  <a:pt x="6415430" y="1258214"/>
                </a:cubicBezTo>
                <a:cubicBezTo>
                  <a:pt x="6417083" y="1268131"/>
                  <a:pt x="6420947" y="1277583"/>
                  <a:pt x="6422746" y="1287475"/>
                </a:cubicBezTo>
                <a:cubicBezTo>
                  <a:pt x="6425830" y="1304439"/>
                  <a:pt x="6427226" y="1321674"/>
                  <a:pt x="6430061" y="1338682"/>
                </a:cubicBezTo>
                <a:cubicBezTo>
                  <a:pt x="6432105" y="1350946"/>
                  <a:pt x="6435618" y="1362950"/>
                  <a:pt x="6437376" y="1375258"/>
                </a:cubicBezTo>
                <a:cubicBezTo>
                  <a:pt x="6449626" y="1461008"/>
                  <a:pt x="6436283" y="1415869"/>
                  <a:pt x="6452006" y="1463040"/>
                </a:cubicBezTo>
                <a:cubicBezTo>
                  <a:pt x="6454445" y="1484986"/>
                  <a:pt x="6456404" y="1506990"/>
                  <a:pt x="6459322" y="1528877"/>
                </a:cubicBezTo>
                <a:cubicBezTo>
                  <a:pt x="6461282" y="1543579"/>
                  <a:pt x="6465814" y="1557959"/>
                  <a:pt x="6466637" y="1572768"/>
                </a:cubicBezTo>
                <a:cubicBezTo>
                  <a:pt x="6470697" y="1645848"/>
                  <a:pt x="6471514" y="1719072"/>
                  <a:pt x="6473952" y="1792224"/>
                </a:cubicBezTo>
                <a:cubicBezTo>
                  <a:pt x="6472695" y="1813597"/>
                  <a:pt x="6470988" y="1917698"/>
                  <a:pt x="6459322" y="1960474"/>
                </a:cubicBezTo>
                <a:cubicBezTo>
                  <a:pt x="6451063" y="1990757"/>
                  <a:pt x="6445523" y="1995802"/>
                  <a:pt x="6430061" y="2018995"/>
                </a:cubicBezTo>
                <a:cubicBezTo>
                  <a:pt x="6417057" y="2058004"/>
                  <a:pt x="6410271" y="2085257"/>
                  <a:pt x="6386170" y="2121408"/>
                </a:cubicBezTo>
                <a:cubicBezTo>
                  <a:pt x="6381293" y="2128723"/>
                  <a:pt x="6377380" y="2136783"/>
                  <a:pt x="6371539" y="2143354"/>
                </a:cubicBezTo>
                <a:cubicBezTo>
                  <a:pt x="6371512" y="2143384"/>
                  <a:pt x="6316689" y="2198203"/>
                  <a:pt x="6305702" y="2209190"/>
                </a:cubicBezTo>
                <a:lnTo>
                  <a:pt x="6261811" y="2253082"/>
                </a:lnTo>
                <a:cubicBezTo>
                  <a:pt x="6252057" y="2260397"/>
                  <a:pt x="6241171" y="2266406"/>
                  <a:pt x="6232550" y="2275027"/>
                </a:cubicBezTo>
                <a:cubicBezTo>
                  <a:pt x="6212264" y="2295313"/>
                  <a:pt x="6212551" y="2310306"/>
                  <a:pt x="6188659" y="2326234"/>
                </a:cubicBezTo>
                <a:cubicBezTo>
                  <a:pt x="6182243" y="2330511"/>
                  <a:pt x="6174029" y="2331111"/>
                  <a:pt x="6166714" y="2333549"/>
                </a:cubicBezTo>
                <a:cubicBezTo>
                  <a:pt x="6135701" y="2364560"/>
                  <a:pt x="6171562" y="2334370"/>
                  <a:pt x="6108192" y="2355494"/>
                </a:cubicBezTo>
                <a:cubicBezTo>
                  <a:pt x="6099851" y="2358274"/>
                  <a:pt x="6094327" y="2366662"/>
                  <a:pt x="6086246" y="2370125"/>
                </a:cubicBezTo>
                <a:cubicBezTo>
                  <a:pt x="6077005" y="2374085"/>
                  <a:pt x="6066399" y="2373910"/>
                  <a:pt x="6056986" y="2377440"/>
                </a:cubicBezTo>
                <a:cubicBezTo>
                  <a:pt x="6046775" y="2381269"/>
                  <a:pt x="6038070" y="2388622"/>
                  <a:pt x="6027725" y="2392070"/>
                </a:cubicBezTo>
                <a:cubicBezTo>
                  <a:pt x="6015930" y="2396002"/>
                  <a:pt x="6003286" y="2396689"/>
                  <a:pt x="5991149" y="2399386"/>
                </a:cubicBezTo>
                <a:cubicBezTo>
                  <a:pt x="5981335" y="2401567"/>
                  <a:pt x="5971719" y="2404594"/>
                  <a:pt x="5961888" y="2406701"/>
                </a:cubicBezTo>
                <a:cubicBezTo>
                  <a:pt x="5859197" y="2428706"/>
                  <a:pt x="5922208" y="2414579"/>
                  <a:pt x="5844845" y="2428646"/>
                </a:cubicBezTo>
                <a:cubicBezTo>
                  <a:pt x="5784185" y="2439676"/>
                  <a:pt x="5831834" y="2431538"/>
                  <a:pt x="5779008" y="2443277"/>
                </a:cubicBezTo>
                <a:cubicBezTo>
                  <a:pt x="5766871" y="2445974"/>
                  <a:pt x="5754665" y="2448368"/>
                  <a:pt x="5742432" y="2450592"/>
                </a:cubicBezTo>
                <a:cubicBezTo>
                  <a:pt x="5727839" y="2453245"/>
                  <a:pt x="5713282" y="2456269"/>
                  <a:pt x="5698541" y="2457907"/>
                </a:cubicBezTo>
                <a:cubicBezTo>
                  <a:pt x="5647418" y="2463587"/>
                  <a:pt x="5544922" y="2472538"/>
                  <a:pt x="5544922" y="2472538"/>
                </a:cubicBezTo>
                <a:cubicBezTo>
                  <a:pt x="5532730" y="2474976"/>
                  <a:pt x="5520675" y="2478245"/>
                  <a:pt x="5508346" y="2479853"/>
                </a:cubicBezTo>
                <a:cubicBezTo>
                  <a:pt x="5386326" y="2495768"/>
                  <a:pt x="5377812" y="2494412"/>
                  <a:pt x="5259629" y="2501798"/>
                </a:cubicBezTo>
                <a:lnTo>
                  <a:pt x="4776826" y="2494483"/>
                </a:lnTo>
                <a:cubicBezTo>
                  <a:pt x="4769118" y="2494260"/>
                  <a:pt x="4762441" y="2488680"/>
                  <a:pt x="4754880" y="2487168"/>
                </a:cubicBezTo>
                <a:cubicBezTo>
                  <a:pt x="4737973" y="2483787"/>
                  <a:pt x="4720638" y="2482937"/>
                  <a:pt x="4703674" y="2479853"/>
                </a:cubicBezTo>
                <a:cubicBezTo>
                  <a:pt x="4672219" y="2474134"/>
                  <a:pt x="4679896" y="2473059"/>
                  <a:pt x="4652467" y="2465222"/>
                </a:cubicBezTo>
                <a:cubicBezTo>
                  <a:pt x="4642800" y="2462460"/>
                  <a:pt x="4632960" y="2460345"/>
                  <a:pt x="4623206" y="2457907"/>
                </a:cubicBezTo>
                <a:cubicBezTo>
                  <a:pt x="4611014" y="2445715"/>
                  <a:pt x="4592082" y="2437688"/>
                  <a:pt x="4586630" y="2421331"/>
                </a:cubicBezTo>
                <a:cubicBezTo>
                  <a:pt x="4571229" y="2375127"/>
                  <a:pt x="4587422" y="2377440"/>
                  <a:pt x="4564685" y="2377440"/>
                </a:cubicBezTo>
              </a:path>
            </a:pathLst>
          </a:cu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TW"/>
          </a:p>
        </p:txBody>
      </p:sp>
      <p:sp>
        <p:nvSpPr>
          <p:cNvPr id="14" name="TextBox 13">
            <a:extLst>
              <a:ext uri="{FF2B5EF4-FFF2-40B4-BE49-F238E27FC236}">
                <a16:creationId xmlns:a16="http://schemas.microsoft.com/office/drawing/2014/main" id="{CF5BBB87-5754-ABA2-0969-4C5F1BD9CD90}"/>
              </a:ext>
            </a:extLst>
          </p:cNvPr>
          <p:cNvSpPr txBox="1"/>
          <p:nvPr/>
        </p:nvSpPr>
        <p:spPr>
          <a:xfrm>
            <a:off x="636109" y="4205098"/>
            <a:ext cx="2275027" cy="307777"/>
          </a:xfrm>
          <a:prstGeom prst="rect">
            <a:avLst/>
          </a:prstGeom>
          <a:noFill/>
        </p:spPr>
        <p:txBody>
          <a:bodyPr wrap="square" rtlCol="0">
            <a:spAutoFit/>
          </a:bodyPr>
          <a:lstStyle/>
          <a:p>
            <a:r>
              <a:rPr lang="en-US"/>
              <a:t>R</a:t>
            </a:r>
            <a:r>
              <a:rPr lang="en-TW"/>
              <a:t>epeat N epoch times</a:t>
            </a:r>
          </a:p>
        </p:txBody>
      </p:sp>
    </p:spTree>
    <p:extLst>
      <p:ext uri="{BB962C8B-B14F-4D97-AF65-F5344CB8AC3E}">
        <p14:creationId xmlns:p14="http://schemas.microsoft.com/office/powerpoint/2010/main" val="3861944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96941" y="140110"/>
            <a:ext cx="8747059" cy="7721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a:solidFill>
                  <a:schemeClr val="tx1"/>
                </a:solidFill>
              </a:rPr>
              <a:t>Building Deep Learning </a:t>
            </a:r>
            <a:r>
              <a:rPr lang="en-US" sz="4000">
                <a:solidFill>
                  <a:schemeClr val="tx1"/>
                </a:solidFill>
              </a:rPr>
              <a:t>Applications</a:t>
            </a:r>
            <a:endParaRPr sz="4000">
              <a:solidFill>
                <a:schemeClr val="tx1"/>
              </a:solidFill>
            </a:endParaRPr>
          </a:p>
        </p:txBody>
      </p:sp>
      <p:sp>
        <p:nvSpPr>
          <p:cNvPr id="55" name="Google Shape;55;p13"/>
          <p:cNvSpPr txBox="1">
            <a:spLocks noGrp="1"/>
          </p:cNvSpPr>
          <p:nvPr>
            <p:ph type="subTitle" idx="1"/>
          </p:nvPr>
        </p:nvSpPr>
        <p:spPr>
          <a:xfrm>
            <a:off x="2656967" y="2222498"/>
            <a:ext cx="3176567" cy="100965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US" dirty="0">
                <a:solidFill>
                  <a:schemeClr val="tx1"/>
                </a:solidFill>
              </a:rPr>
              <a:t>Optimization Methods</a:t>
            </a:r>
            <a:endParaRPr dirty="0">
              <a:solidFill>
                <a:schemeClr val="tx1"/>
              </a:solidFill>
            </a:endParaRPr>
          </a:p>
        </p:txBody>
      </p:sp>
      <p:sp>
        <p:nvSpPr>
          <p:cNvPr id="2" name="TextBox 1">
            <a:extLst>
              <a:ext uri="{FF2B5EF4-FFF2-40B4-BE49-F238E27FC236}">
                <a16:creationId xmlns:a16="http://schemas.microsoft.com/office/drawing/2014/main" id="{B0E6B73B-25E3-26E9-ADA8-5A9962A31957}"/>
              </a:ext>
            </a:extLst>
          </p:cNvPr>
          <p:cNvSpPr txBox="1"/>
          <p:nvPr/>
        </p:nvSpPr>
        <p:spPr>
          <a:xfrm>
            <a:off x="6209608" y="4760910"/>
            <a:ext cx="3665912" cy="307777"/>
          </a:xfrm>
          <a:prstGeom prst="rect">
            <a:avLst/>
          </a:prstGeom>
          <a:noFill/>
        </p:spPr>
        <p:txBody>
          <a:bodyPr wrap="square" rtlCol="0">
            <a:spAutoFit/>
          </a:bodyPr>
          <a:lstStyle/>
          <a:p>
            <a:r>
              <a:rPr lang="en-TW">
                <a:solidFill>
                  <a:schemeClr val="tx1"/>
                </a:solidFill>
              </a:rPr>
              <a:t>Presented by: 112C71001 陳本瑜</a:t>
            </a:r>
          </a:p>
        </p:txBody>
      </p:sp>
      <p:pic>
        <p:nvPicPr>
          <p:cNvPr id="3" name="Picture 2">
            <a:extLst>
              <a:ext uri="{FF2B5EF4-FFF2-40B4-BE49-F238E27FC236}">
                <a16:creationId xmlns:a16="http://schemas.microsoft.com/office/drawing/2014/main" id="{6BB4BD51-9877-EEFC-9E0B-7F9008CBB9D3}"/>
              </a:ext>
            </a:extLst>
          </p:cNvPr>
          <p:cNvPicPr>
            <a:picLocks noChangeAspect="1"/>
          </p:cNvPicPr>
          <p:nvPr/>
        </p:nvPicPr>
        <p:blipFill>
          <a:blip r:embed="rId3"/>
          <a:stretch>
            <a:fillRect/>
          </a:stretch>
        </p:blipFill>
        <p:spPr>
          <a:xfrm>
            <a:off x="476327" y="1530350"/>
            <a:ext cx="1936673" cy="2571750"/>
          </a:xfrm>
          <a:prstGeom prst="rect">
            <a:avLst/>
          </a:prstGeom>
        </p:spPr>
      </p:pic>
      <p:pic>
        <p:nvPicPr>
          <p:cNvPr id="4" name="Picture 3">
            <a:extLst>
              <a:ext uri="{FF2B5EF4-FFF2-40B4-BE49-F238E27FC236}">
                <a16:creationId xmlns:a16="http://schemas.microsoft.com/office/drawing/2014/main" id="{7493BA22-4747-7D14-D376-5E183F9022A3}"/>
              </a:ext>
            </a:extLst>
          </p:cNvPr>
          <p:cNvPicPr>
            <a:picLocks noChangeAspect="1"/>
          </p:cNvPicPr>
          <p:nvPr/>
        </p:nvPicPr>
        <p:blipFill>
          <a:blip r:embed="rId4"/>
          <a:stretch>
            <a:fillRect/>
          </a:stretch>
        </p:blipFill>
        <p:spPr>
          <a:xfrm>
            <a:off x="6359605" y="1608665"/>
            <a:ext cx="2637322" cy="2237317"/>
          </a:xfrm>
          <a:prstGeom prst="rect">
            <a:avLst/>
          </a:prstGeom>
        </p:spPr>
      </p:pic>
      <p:sp>
        <p:nvSpPr>
          <p:cNvPr id="6" name="TextBox 5">
            <a:extLst>
              <a:ext uri="{FF2B5EF4-FFF2-40B4-BE49-F238E27FC236}">
                <a16:creationId xmlns:a16="http://schemas.microsoft.com/office/drawing/2014/main" id="{BDF58361-2988-E67F-A28D-DBD1A86540A1}"/>
              </a:ext>
            </a:extLst>
          </p:cNvPr>
          <p:cNvSpPr txBox="1"/>
          <p:nvPr/>
        </p:nvSpPr>
        <p:spPr>
          <a:xfrm>
            <a:off x="476327" y="4314634"/>
            <a:ext cx="4936066" cy="600164"/>
          </a:xfrm>
          <a:prstGeom prst="rect">
            <a:avLst/>
          </a:prstGeom>
          <a:noFill/>
        </p:spPr>
        <p:txBody>
          <a:bodyPr wrap="square">
            <a:spAutoFit/>
          </a:bodyPr>
          <a:lstStyle/>
          <a:p>
            <a:pPr algn="l"/>
            <a:r>
              <a:rPr lang="en-US" altLang="zh-TW" sz="1100" b="1" i="0" u="none" strike="noStrike" dirty="0">
                <a:solidFill>
                  <a:schemeClr val="tx1"/>
                </a:solidFill>
                <a:effectLst/>
                <a:latin typeface="YouTube Sans"/>
              </a:rPr>
              <a:t>Image source: Hung-</a:t>
            </a:r>
            <a:r>
              <a:rPr lang="en-US" altLang="zh-TW" sz="1100" b="1" i="0" u="none" strike="noStrike" dirty="0" err="1">
                <a:solidFill>
                  <a:schemeClr val="tx1"/>
                </a:solidFill>
                <a:effectLst/>
                <a:latin typeface="YouTube Sans"/>
              </a:rPr>
              <a:t>yi</a:t>
            </a:r>
            <a:r>
              <a:rPr lang="en-US" altLang="zh-TW" sz="1100" b="1" i="0" u="none" strike="noStrike" dirty="0">
                <a:solidFill>
                  <a:schemeClr val="tx1"/>
                </a:solidFill>
                <a:effectLst/>
                <a:latin typeface="YouTube Sans"/>
              </a:rPr>
              <a:t> Lee【</a:t>
            </a:r>
            <a:r>
              <a:rPr lang="zh-TW" altLang="en-US" sz="1100" b="1" i="0" u="none" strike="noStrike" dirty="0">
                <a:solidFill>
                  <a:schemeClr val="tx1"/>
                </a:solidFill>
                <a:effectLst/>
                <a:latin typeface="YouTube Sans"/>
              </a:rPr>
              <a:t>機器學習</a:t>
            </a:r>
            <a:r>
              <a:rPr lang="en-US" altLang="zh-TW" sz="1100" b="1" i="0" u="none" strike="noStrike" dirty="0">
                <a:solidFill>
                  <a:schemeClr val="tx1"/>
                </a:solidFill>
                <a:effectLst/>
                <a:latin typeface="YouTube Sans"/>
              </a:rPr>
              <a:t>2021】</a:t>
            </a:r>
            <a:r>
              <a:rPr lang="zh-TW" altLang="en-US" sz="1100" b="1" i="0" u="none" strike="noStrike" dirty="0">
                <a:solidFill>
                  <a:schemeClr val="tx1"/>
                </a:solidFill>
                <a:effectLst/>
                <a:latin typeface="YouTube Sans"/>
              </a:rPr>
              <a:t>機器學習任務攻略</a:t>
            </a:r>
            <a:endParaRPr lang="en-US" altLang="zh-TW" sz="1100" b="1" i="0" u="none" strike="noStrike" dirty="0">
              <a:solidFill>
                <a:schemeClr val="tx1"/>
              </a:solidFill>
              <a:effectLst/>
              <a:latin typeface="YouTube Sans"/>
            </a:endParaRPr>
          </a:p>
          <a:p>
            <a:pPr algn="l"/>
            <a:r>
              <a:rPr lang="en-US" altLang="zh-TW" sz="1100" b="1" i="0" u="none" strike="noStrike" dirty="0">
                <a:solidFill>
                  <a:schemeClr val="tx1"/>
                </a:solidFill>
                <a:effectLst/>
                <a:latin typeface="YouTube Sans"/>
              </a:rPr>
              <a:t>https://</a:t>
            </a:r>
            <a:r>
              <a:rPr lang="en-US" altLang="zh-TW" sz="1100" b="1" i="0" u="none" strike="noStrike" dirty="0" err="1">
                <a:solidFill>
                  <a:schemeClr val="tx1"/>
                </a:solidFill>
                <a:effectLst/>
                <a:latin typeface="YouTube Sans"/>
              </a:rPr>
              <a:t>www.youtube.com</a:t>
            </a:r>
            <a:r>
              <a:rPr lang="en-US" altLang="zh-TW" sz="1100" b="1" i="0" u="none" strike="noStrike" dirty="0">
                <a:solidFill>
                  <a:schemeClr val="tx1"/>
                </a:solidFill>
                <a:effectLst/>
                <a:latin typeface="YouTube Sans"/>
              </a:rPr>
              <a:t>/</a:t>
            </a:r>
            <a:r>
              <a:rPr lang="en-US" altLang="zh-TW" sz="1100" b="1" i="0" u="none" strike="noStrike" dirty="0" err="1">
                <a:solidFill>
                  <a:schemeClr val="tx1"/>
                </a:solidFill>
                <a:effectLst/>
                <a:latin typeface="YouTube Sans"/>
              </a:rPr>
              <a:t>watch?v</a:t>
            </a:r>
            <a:r>
              <a:rPr lang="en-US" altLang="zh-TW" sz="1100" b="1" i="0" u="none" strike="noStrike" dirty="0">
                <a:solidFill>
                  <a:schemeClr val="tx1"/>
                </a:solidFill>
                <a:effectLst/>
                <a:latin typeface="YouTube Sans"/>
              </a:rPr>
              <a:t>=WeHM2xpYQpw&amp;list=PLJV_el3uVTsMhtt7_Y6sgTHGHp1Vb2P2J&amp;index=4</a:t>
            </a:r>
            <a:endParaRPr lang="zh-TW" altLang="en-US" sz="1100" b="1" i="0" u="none" strike="noStrike" dirty="0">
              <a:solidFill>
                <a:schemeClr val="tx1"/>
              </a:solidFill>
              <a:effectLst/>
              <a:latin typeface="YouTube Sans"/>
            </a:endParaRPr>
          </a:p>
        </p:txBody>
      </p:sp>
    </p:spTree>
    <p:extLst>
      <p:ext uri="{BB962C8B-B14F-4D97-AF65-F5344CB8AC3E}">
        <p14:creationId xmlns:p14="http://schemas.microsoft.com/office/powerpoint/2010/main" val="2926608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Google Shape;77;p16"/>
          <p:cNvSpPr txBox="1"/>
          <p:nvPr/>
        </p:nvSpPr>
        <p:spPr>
          <a:xfrm>
            <a:off x="245727" y="284444"/>
            <a:ext cx="5368689" cy="183951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dirty="0">
                <a:solidFill>
                  <a:schemeClr val="tx1"/>
                </a:solidFill>
              </a:rPr>
              <a:t>Batch Gradient Descent</a:t>
            </a:r>
            <a:r>
              <a:rPr lang="en-GB" sz="1800" dirty="0">
                <a:solidFill>
                  <a:schemeClr val="tx1"/>
                </a:solidFill>
              </a:rPr>
              <a:t>: </a:t>
            </a:r>
          </a:p>
          <a:p>
            <a:pPr marL="0" lvl="0" indent="0" algn="l" rtl="0">
              <a:spcBef>
                <a:spcPts val="0"/>
              </a:spcBef>
              <a:spcAft>
                <a:spcPts val="0"/>
              </a:spcAft>
              <a:buNone/>
            </a:pPr>
            <a:endParaRPr lang="en-GB" dirty="0">
              <a:solidFill>
                <a:schemeClr val="tx1"/>
              </a:solidFill>
            </a:endParaRPr>
          </a:p>
          <a:p>
            <a:pPr marL="0" lvl="0" indent="0" algn="l" rtl="0">
              <a:spcBef>
                <a:spcPts val="0"/>
              </a:spcBef>
              <a:spcAft>
                <a:spcPts val="0"/>
              </a:spcAft>
              <a:buNone/>
            </a:pPr>
            <a:r>
              <a:rPr lang="en-GB" dirty="0">
                <a:solidFill>
                  <a:schemeClr val="tx1"/>
                </a:solidFill>
              </a:rPr>
              <a:t>Computes the gradient of the entire dataset and updates the model parameters in the direction of the negative gradient</a:t>
            </a:r>
          </a:p>
        </p:txBody>
      </p:sp>
      <p:pic>
        <p:nvPicPr>
          <p:cNvPr id="2" name="Picture 1">
            <a:extLst>
              <a:ext uri="{FF2B5EF4-FFF2-40B4-BE49-F238E27FC236}">
                <a16:creationId xmlns:a16="http://schemas.microsoft.com/office/drawing/2014/main" id="{86FDE73C-49C3-D4B9-A9E6-FF8CED73C6AD}"/>
              </a:ext>
            </a:extLst>
          </p:cNvPr>
          <p:cNvPicPr>
            <a:picLocks noChangeAspect="1"/>
          </p:cNvPicPr>
          <p:nvPr/>
        </p:nvPicPr>
        <p:blipFill>
          <a:blip r:embed="rId3"/>
          <a:stretch>
            <a:fillRect/>
          </a:stretch>
        </p:blipFill>
        <p:spPr>
          <a:xfrm>
            <a:off x="5961408" y="537634"/>
            <a:ext cx="2555183" cy="1333139"/>
          </a:xfrm>
          <a:prstGeom prst="rect">
            <a:avLst/>
          </a:prstGeom>
        </p:spPr>
      </p:pic>
      <p:graphicFrame>
        <p:nvGraphicFramePr>
          <p:cNvPr id="3" name="Table 2">
            <a:extLst>
              <a:ext uri="{FF2B5EF4-FFF2-40B4-BE49-F238E27FC236}">
                <a16:creationId xmlns:a16="http://schemas.microsoft.com/office/drawing/2014/main" id="{F587F3BF-481D-CFED-E003-1EF43D045C1A}"/>
              </a:ext>
            </a:extLst>
          </p:cNvPr>
          <p:cNvGraphicFramePr>
            <a:graphicFrameLocks noGrp="1"/>
          </p:cNvGraphicFramePr>
          <p:nvPr>
            <p:extLst>
              <p:ext uri="{D42A27DB-BD31-4B8C-83A1-F6EECF244321}">
                <p14:modId xmlns:p14="http://schemas.microsoft.com/office/powerpoint/2010/main" val="270623147"/>
              </p:ext>
            </p:extLst>
          </p:nvPr>
        </p:nvGraphicFramePr>
        <p:xfrm>
          <a:off x="245727" y="1818889"/>
          <a:ext cx="6036202" cy="1377004"/>
        </p:xfrm>
        <a:graphic>
          <a:graphicData uri="http://schemas.openxmlformats.org/drawingml/2006/table">
            <a:tbl>
              <a:tblPr firstRow="1" bandRow="1">
                <a:tableStyleId>{5C22544A-7EE6-4342-B048-85BDC9FD1C3A}</a:tableStyleId>
              </a:tblPr>
              <a:tblGrid>
                <a:gridCol w="3018101">
                  <a:extLst>
                    <a:ext uri="{9D8B030D-6E8A-4147-A177-3AD203B41FA5}">
                      <a16:colId xmlns:a16="http://schemas.microsoft.com/office/drawing/2014/main" val="3633928342"/>
                    </a:ext>
                  </a:extLst>
                </a:gridCol>
                <a:gridCol w="3018101">
                  <a:extLst>
                    <a:ext uri="{9D8B030D-6E8A-4147-A177-3AD203B41FA5}">
                      <a16:colId xmlns:a16="http://schemas.microsoft.com/office/drawing/2014/main" val="2355170646"/>
                    </a:ext>
                  </a:extLst>
                </a:gridCol>
              </a:tblGrid>
              <a:tr h="340684">
                <a:tc>
                  <a:txBody>
                    <a:bodyPr/>
                    <a:lstStyle/>
                    <a:p>
                      <a:r>
                        <a:rPr lang="en-TW"/>
                        <a:t>Pros</a:t>
                      </a:r>
                    </a:p>
                  </a:txBody>
                  <a:tcPr/>
                </a:tc>
                <a:tc>
                  <a:txBody>
                    <a:bodyPr/>
                    <a:lstStyle/>
                    <a:p>
                      <a:r>
                        <a:rPr lang="en-TW"/>
                        <a:t>Cons</a:t>
                      </a:r>
                    </a:p>
                  </a:txBody>
                  <a:tcPr/>
                </a:tc>
                <a:extLst>
                  <a:ext uri="{0D108BD9-81ED-4DB2-BD59-A6C34878D82A}">
                    <a16:rowId xmlns:a16="http://schemas.microsoft.com/office/drawing/2014/main" val="253332946"/>
                  </a:ext>
                </a:extLst>
              </a:tr>
              <a:tr h="496227">
                <a:tc>
                  <a:txBody>
                    <a:bodyPr/>
                    <a:lstStyle/>
                    <a:p>
                      <a:r>
                        <a:rPr lang="en-TW"/>
                        <a:t>Theoretical convergence guarantees</a:t>
                      </a:r>
                    </a:p>
                  </a:txBody>
                  <a:tcPr/>
                </a:tc>
                <a:tc>
                  <a:txBody>
                    <a:bodyPr/>
                    <a:lstStyle/>
                    <a:p>
                      <a:r>
                        <a:rPr lang="en-US"/>
                        <a:t>C</a:t>
                      </a:r>
                      <a:r>
                        <a:rPr lang="en-TW"/>
                        <a:t>an be computationally expensive for large datasets</a:t>
                      </a:r>
                    </a:p>
                  </a:txBody>
                  <a:tcPr/>
                </a:tc>
                <a:extLst>
                  <a:ext uri="{0D108BD9-81ED-4DB2-BD59-A6C34878D82A}">
                    <a16:rowId xmlns:a16="http://schemas.microsoft.com/office/drawing/2014/main" val="1226557075"/>
                  </a:ext>
                </a:extLst>
              </a:tr>
              <a:tr h="496227">
                <a:tc>
                  <a:txBody>
                    <a:bodyPr/>
                    <a:lstStyle/>
                    <a:p>
                      <a:r>
                        <a:rPr lang="en-TW"/>
                        <a:t>Stable convergence with a well-chosen learning rate</a:t>
                      </a:r>
                    </a:p>
                  </a:txBody>
                  <a:tcPr/>
                </a:tc>
                <a:tc>
                  <a:txBody>
                    <a:bodyPr/>
                    <a:lstStyle/>
                    <a:p>
                      <a:endParaRPr lang="en-TW"/>
                    </a:p>
                  </a:txBody>
                  <a:tcPr/>
                </a:tc>
                <a:extLst>
                  <a:ext uri="{0D108BD9-81ED-4DB2-BD59-A6C34878D82A}">
                    <a16:rowId xmlns:a16="http://schemas.microsoft.com/office/drawing/2014/main" val="3913157362"/>
                  </a:ext>
                </a:extLst>
              </a:tr>
            </a:tbl>
          </a:graphicData>
        </a:graphic>
      </p:graphicFrame>
      <p:sp>
        <p:nvSpPr>
          <p:cNvPr id="4" name="TextBox 3">
            <a:extLst>
              <a:ext uri="{FF2B5EF4-FFF2-40B4-BE49-F238E27FC236}">
                <a16:creationId xmlns:a16="http://schemas.microsoft.com/office/drawing/2014/main" id="{0E71EB96-739F-D0D9-031F-3C6EF7D4AEEE}"/>
              </a:ext>
            </a:extLst>
          </p:cNvPr>
          <p:cNvSpPr txBox="1"/>
          <p:nvPr/>
        </p:nvSpPr>
        <p:spPr>
          <a:xfrm>
            <a:off x="2694791" y="3658406"/>
            <a:ext cx="3751729" cy="738664"/>
          </a:xfrm>
          <a:prstGeom prst="rect">
            <a:avLst/>
          </a:prstGeom>
          <a:noFill/>
        </p:spPr>
        <p:txBody>
          <a:bodyPr wrap="square" rtlCol="0">
            <a:spAutoFit/>
          </a:bodyPr>
          <a:lstStyle/>
          <a:p>
            <a:r>
              <a:rPr lang="en-TW"/>
              <a:t>Key takeaway: (Batch) Gradient Descent </a:t>
            </a:r>
            <a:r>
              <a:rPr lang="en-TW" b="1" u="sng">
                <a:solidFill>
                  <a:srgbClr val="FF0000"/>
                </a:solidFill>
              </a:rPr>
              <a:t>looks at all the data points in one epoch </a:t>
            </a:r>
            <a:r>
              <a:rPr lang="en-TW"/>
              <a:t>and then makes the updates</a:t>
            </a:r>
          </a:p>
        </p:txBody>
      </p:sp>
      <p:sp>
        <p:nvSpPr>
          <p:cNvPr id="5" name="Rectangle 4">
            <a:extLst>
              <a:ext uri="{FF2B5EF4-FFF2-40B4-BE49-F238E27FC236}">
                <a16:creationId xmlns:a16="http://schemas.microsoft.com/office/drawing/2014/main" id="{88C06B86-F903-3C66-255B-E01DB209569C}"/>
              </a:ext>
            </a:extLst>
          </p:cNvPr>
          <p:cNvSpPr/>
          <p:nvPr/>
        </p:nvSpPr>
        <p:spPr>
          <a:xfrm>
            <a:off x="7831473" y="2740358"/>
            <a:ext cx="1066800" cy="2034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a:t>1 batch only</a:t>
            </a:r>
          </a:p>
        </p:txBody>
      </p:sp>
      <p:sp>
        <p:nvSpPr>
          <p:cNvPr id="6" name="TextBox 5">
            <a:extLst>
              <a:ext uri="{FF2B5EF4-FFF2-40B4-BE49-F238E27FC236}">
                <a16:creationId xmlns:a16="http://schemas.microsoft.com/office/drawing/2014/main" id="{87BAB35F-FC7A-1D00-1E90-8E04BFF9CA3B}"/>
              </a:ext>
            </a:extLst>
          </p:cNvPr>
          <p:cNvSpPr txBox="1"/>
          <p:nvPr/>
        </p:nvSpPr>
        <p:spPr>
          <a:xfrm>
            <a:off x="7708609" y="2353503"/>
            <a:ext cx="1312527" cy="307777"/>
          </a:xfrm>
          <a:prstGeom prst="rect">
            <a:avLst/>
          </a:prstGeom>
          <a:noFill/>
        </p:spPr>
        <p:txBody>
          <a:bodyPr wrap="square" rtlCol="0">
            <a:spAutoFit/>
          </a:bodyPr>
          <a:lstStyle/>
          <a:p>
            <a:r>
              <a:rPr lang="en-US"/>
              <a:t>s</a:t>
            </a:r>
            <a:r>
              <a:rPr lang="en-TW"/>
              <a:t>ome dataset</a:t>
            </a:r>
          </a:p>
        </p:txBody>
      </p:sp>
      <p:sp>
        <p:nvSpPr>
          <p:cNvPr id="7" name="Left Brace 6">
            <a:extLst>
              <a:ext uri="{FF2B5EF4-FFF2-40B4-BE49-F238E27FC236}">
                <a16:creationId xmlns:a16="http://schemas.microsoft.com/office/drawing/2014/main" id="{C656D8CC-A170-E7B7-4DD3-949217C05DDD}"/>
              </a:ext>
            </a:extLst>
          </p:cNvPr>
          <p:cNvSpPr/>
          <p:nvPr/>
        </p:nvSpPr>
        <p:spPr>
          <a:xfrm>
            <a:off x="7296912" y="2740358"/>
            <a:ext cx="411697" cy="20341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8" name="TextBox 7">
            <a:extLst>
              <a:ext uri="{FF2B5EF4-FFF2-40B4-BE49-F238E27FC236}">
                <a16:creationId xmlns:a16="http://schemas.microsoft.com/office/drawing/2014/main" id="{5936CA5B-D0D0-2591-E855-B27A7482E5A3}"/>
              </a:ext>
            </a:extLst>
          </p:cNvPr>
          <p:cNvSpPr txBox="1"/>
          <p:nvPr/>
        </p:nvSpPr>
        <p:spPr>
          <a:xfrm>
            <a:off x="6729984" y="3604606"/>
            <a:ext cx="566928" cy="430887"/>
          </a:xfrm>
          <a:prstGeom prst="rect">
            <a:avLst/>
          </a:prstGeom>
          <a:noFill/>
        </p:spPr>
        <p:txBody>
          <a:bodyPr wrap="square" rtlCol="0">
            <a:spAutoFit/>
          </a:bodyPr>
          <a:lstStyle/>
          <a:p>
            <a:r>
              <a:rPr lang="en-US" sz="1050"/>
              <a:t>o</a:t>
            </a:r>
            <a:r>
              <a:rPr lang="en-TW" sz="1050"/>
              <a:t>ne epoch</a:t>
            </a:r>
          </a:p>
        </p:txBody>
      </p:sp>
      <p:pic>
        <p:nvPicPr>
          <p:cNvPr id="10" name="Picture 9">
            <a:extLst>
              <a:ext uri="{FF2B5EF4-FFF2-40B4-BE49-F238E27FC236}">
                <a16:creationId xmlns:a16="http://schemas.microsoft.com/office/drawing/2014/main" id="{F3ADF713-086A-648F-1002-E14D28D1FA0C}"/>
              </a:ext>
            </a:extLst>
          </p:cNvPr>
          <p:cNvPicPr>
            <a:picLocks noChangeAspect="1"/>
          </p:cNvPicPr>
          <p:nvPr/>
        </p:nvPicPr>
        <p:blipFill>
          <a:blip r:embed="rId4"/>
          <a:stretch>
            <a:fillRect/>
          </a:stretch>
        </p:blipFill>
        <p:spPr>
          <a:xfrm>
            <a:off x="461812" y="3326096"/>
            <a:ext cx="1821282" cy="1796264"/>
          </a:xfrm>
          <a:prstGeom prst="rect">
            <a:avLst/>
          </a:prstGeom>
        </p:spPr>
      </p:pic>
    </p:spTree>
    <p:extLst>
      <p:ext uri="{BB962C8B-B14F-4D97-AF65-F5344CB8AC3E}">
        <p14:creationId xmlns:p14="http://schemas.microsoft.com/office/powerpoint/2010/main" val="425418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txBox="1"/>
          <p:nvPr/>
        </p:nvSpPr>
        <p:spPr>
          <a:xfrm>
            <a:off x="5334000" y="4826000"/>
            <a:ext cx="38100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u="sng">
                <a:solidFill>
                  <a:srgbClr val="FFFFFF"/>
                </a:solidFill>
                <a:hlinkClick r:id="rId3">
                  <a:extLst>
                    <a:ext uri="{A12FA001-AC4F-418D-AE19-62706E023703}">
                      <ahyp:hlinkClr xmlns:ahyp="http://schemas.microsoft.com/office/drawing/2018/hyperlinkcolor" val="tx"/>
                    </a:ext>
                  </a:extLst>
                </a:hlinkClick>
              </a:rPr>
              <a:t>batch gradient descent,stochastic gradient descent,mini-batch gradient descent</a:t>
            </a:r>
            <a:endParaRPr sz="800">
              <a:solidFill>
                <a:srgbClr val="FFFFFF"/>
              </a:solidFill>
            </a:endParaRPr>
          </a:p>
        </p:txBody>
      </p:sp>
      <p:pic>
        <p:nvPicPr>
          <p:cNvPr id="3" name="Picture 2">
            <a:extLst>
              <a:ext uri="{FF2B5EF4-FFF2-40B4-BE49-F238E27FC236}">
                <a16:creationId xmlns:a16="http://schemas.microsoft.com/office/drawing/2014/main" id="{C6E211C5-98ED-4681-ECE7-825940022544}"/>
              </a:ext>
            </a:extLst>
          </p:cNvPr>
          <p:cNvPicPr>
            <a:picLocks noChangeAspect="1"/>
          </p:cNvPicPr>
          <p:nvPr/>
        </p:nvPicPr>
        <p:blipFill>
          <a:blip r:embed="rId4"/>
          <a:stretch>
            <a:fillRect/>
          </a:stretch>
        </p:blipFill>
        <p:spPr>
          <a:xfrm>
            <a:off x="5961408" y="537634"/>
            <a:ext cx="2555183" cy="1333139"/>
          </a:xfrm>
          <a:prstGeom prst="rect">
            <a:avLst/>
          </a:prstGeom>
        </p:spPr>
      </p:pic>
      <p:sp>
        <p:nvSpPr>
          <p:cNvPr id="6" name="Rectangle 5">
            <a:extLst>
              <a:ext uri="{FF2B5EF4-FFF2-40B4-BE49-F238E27FC236}">
                <a16:creationId xmlns:a16="http://schemas.microsoft.com/office/drawing/2014/main" id="{087BA7E1-CCD8-A990-00D0-099CD56D5A6C}"/>
              </a:ext>
            </a:extLst>
          </p:cNvPr>
          <p:cNvSpPr/>
          <p:nvPr/>
        </p:nvSpPr>
        <p:spPr>
          <a:xfrm>
            <a:off x="7831473" y="2740358"/>
            <a:ext cx="1066800" cy="2034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a:t>L batches</a:t>
            </a:r>
          </a:p>
        </p:txBody>
      </p:sp>
      <p:sp>
        <p:nvSpPr>
          <p:cNvPr id="7" name="TextBox 6">
            <a:extLst>
              <a:ext uri="{FF2B5EF4-FFF2-40B4-BE49-F238E27FC236}">
                <a16:creationId xmlns:a16="http://schemas.microsoft.com/office/drawing/2014/main" id="{962C026D-11F6-F786-5B39-F43A8418436B}"/>
              </a:ext>
            </a:extLst>
          </p:cNvPr>
          <p:cNvSpPr txBox="1"/>
          <p:nvPr/>
        </p:nvSpPr>
        <p:spPr>
          <a:xfrm>
            <a:off x="7708609" y="2217138"/>
            <a:ext cx="1312527" cy="523220"/>
          </a:xfrm>
          <a:prstGeom prst="rect">
            <a:avLst/>
          </a:prstGeom>
          <a:noFill/>
        </p:spPr>
        <p:txBody>
          <a:bodyPr wrap="square" rtlCol="0">
            <a:spAutoFit/>
          </a:bodyPr>
          <a:lstStyle/>
          <a:p>
            <a:r>
              <a:rPr lang="en-US"/>
              <a:t>s</a:t>
            </a:r>
            <a:r>
              <a:rPr lang="en-TW"/>
              <a:t>ome dataset with size L</a:t>
            </a:r>
          </a:p>
        </p:txBody>
      </p:sp>
      <p:graphicFrame>
        <p:nvGraphicFramePr>
          <p:cNvPr id="9" name="Table 8">
            <a:extLst>
              <a:ext uri="{FF2B5EF4-FFF2-40B4-BE49-F238E27FC236}">
                <a16:creationId xmlns:a16="http://schemas.microsoft.com/office/drawing/2014/main" id="{E7652DA2-CCBC-09CC-4880-1FEB65CB4893}"/>
              </a:ext>
            </a:extLst>
          </p:cNvPr>
          <p:cNvGraphicFramePr>
            <a:graphicFrameLocks noGrp="1"/>
          </p:cNvGraphicFramePr>
          <p:nvPr>
            <p:extLst>
              <p:ext uri="{D42A27DB-BD31-4B8C-83A1-F6EECF244321}">
                <p14:modId xmlns:p14="http://schemas.microsoft.com/office/powerpoint/2010/main" val="1507706407"/>
              </p:ext>
            </p:extLst>
          </p:nvPr>
        </p:nvGraphicFramePr>
        <p:xfrm>
          <a:off x="245727" y="1709108"/>
          <a:ext cx="6036202" cy="1803724"/>
        </p:xfrm>
        <a:graphic>
          <a:graphicData uri="http://schemas.openxmlformats.org/drawingml/2006/table">
            <a:tbl>
              <a:tblPr firstRow="1" bandRow="1">
                <a:tableStyleId>{5C22544A-7EE6-4342-B048-85BDC9FD1C3A}</a:tableStyleId>
              </a:tblPr>
              <a:tblGrid>
                <a:gridCol w="3018101">
                  <a:extLst>
                    <a:ext uri="{9D8B030D-6E8A-4147-A177-3AD203B41FA5}">
                      <a16:colId xmlns:a16="http://schemas.microsoft.com/office/drawing/2014/main" val="3633928342"/>
                    </a:ext>
                  </a:extLst>
                </a:gridCol>
                <a:gridCol w="3018101">
                  <a:extLst>
                    <a:ext uri="{9D8B030D-6E8A-4147-A177-3AD203B41FA5}">
                      <a16:colId xmlns:a16="http://schemas.microsoft.com/office/drawing/2014/main" val="2355170646"/>
                    </a:ext>
                  </a:extLst>
                </a:gridCol>
              </a:tblGrid>
              <a:tr h="340684">
                <a:tc>
                  <a:txBody>
                    <a:bodyPr/>
                    <a:lstStyle/>
                    <a:p>
                      <a:r>
                        <a:rPr lang="en-TW"/>
                        <a:t>Pros</a:t>
                      </a:r>
                    </a:p>
                  </a:txBody>
                  <a:tcPr/>
                </a:tc>
                <a:tc>
                  <a:txBody>
                    <a:bodyPr/>
                    <a:lstStyle/>
                    <a:p>
                      <a:r>
                        <a:rPr lang="en-TW"/>
                        <a:t>Cons</a:t>
                      </a:r>
                    </a:p>
                  </a:txBody>
                  <a:tcPr/>
                </a:tc>
                <a:extLst>
                  <a:ext uri="{0D108BD9-81ED-4DB2-BD59-A6C34878D82A}">
                    <a16:rowId xmlns:a16="http://schemas.microsoft.com/office/drawing/2014/main" val="253332946"/>
                  </a:ext>
                </a:extLst>
              </a:tr>
              <a:tr h="496227">
                <a:tc>
                  <a:txBody>
                    <a:bodyPr/>
                    <a:lstStyle/>
                    <a:p>
                      <a:r>
                        <a:rPr lang="en-TW"/>
                        <a:t>Can be faster than GD because it updates the parameters more frequently</a:t>
                      </a:r>
                    </a:p>
                  </a:txBody>
                  <a:tcPr/>
                </a:tc>
                <a:tc>
                  <a:txBody>
                    <a:bodyPr/>
                    <a:lstStyle/>
                    <a:p>
                      <a:r>
                        <a:rPr lang="en-US"/>
                        <a:t>C</a:t>
                      </a:r>
                      <a:r>
                        <a:rPr lang="en-TW"/>
                        <a:t>an have a lot of variance in updates leading to a less stable convergence</a:t>
                      </a:r>
                    </a:p>
                  </a:txBody>
                  <a:tcPr/>
                </a:tc>
                <a:extLst>
                  <a:ext uri="{0D108BD9-81ED-4DB2-BD59-A6C34878D82A}">
                    <a16:rowId xmlns:a16="http://schemas.microsoft.com/office/drawing/2014/main" val="1226557075"/>
                  </a:ext>
                </a:extLst>
              </a:tr>
              <a:tr h="496227">
                <a:tc>
                  <a:txBody>
                    <a:bodyPr/>
                    <a:lstStyle/>
                    <a:p>
                      <a:r>
                        <a:rPr lang="en-TW"/>
                        <a:t>Due to its inherent noise (randomness), it can escape the shallow local minima more easily</a:t>
                      </a:r>
                    </a:p>
                  </a:txBody>
                  <a:tcPr/>
                </a:tc>
                <a:tc>
                  <a:txBody>
                    <a:bodyPr/>
                    <a:lstStyle/>
                    <a:p>
                      <a:r>
                        <a:rPr lang="en-TW"/>
                        <a:t>Often requires a descreasing learning rate to ensure convergence</a:t>
                      </a:r>
                    </a:p>
                  </a:txBody>
                  <a:tcPr/>
                </a:tc>
                <a:extLst>
                  <a:ext uri="{0D108BD9-81ED-4DB2-BD59-A6C34878D82A}">
                    <a16:rowId xmlns:a16="http://schemas.microsoft.com/office/drawing/2014/main" val="3913157362"/>
                  </a:ext>
                </a:extLst>
              </a:tr>
            </a:tbl>
          </a:graphicData>
        </a:graphic>
      </p:graphicFrame>
      <p:sp>
        <p:nvSpPr>
          <p:cNvPr id="10" name="TextBox 9">
            <a:extLst>
              <a:ext uri="{FF2B5EF4-FFF2-40B4-BE49-F238E27FC236}">
                <a16:creationId xmlns:a16="http://schemas.microsoft.com/office/drawing/2014/main" id="{721BFBD5-E0E7-C89B-7693-461E06237F3A}"/>
              </a:ext>
            </a:extLst>
          </p:cNvPr>
          <p:cNvSpPr txBox="1"/>
          <p:nvPr/>
        </p:nvSpPr>
        <p:spPr>
          <a:xfrm>
            <a:off x="2798064" y="3658406"/>
            <a:ext cx="3648456" cy="1169551"/>
          </a:xfrm>
          <a:prstGeom prst="rect">
            <a:avLst/>
          </a:prstGeom>
          <a:noFill/>
        </p:spPr>
        <p:txBody>
          <a:bodyPr wrap="square" rtlCol="0">
            <a:spAutoFit/>
          </a:bodyPr>
          <a:lstStyle/>
          <a:p>
            <a:r>
              <a:rPr lang="en-TW"/>
              <a:t>Key takeaway: Stochastic Gradient Descent </a:t>
            </a:r>
            <a:r>
              <a:rPr lang="en-TW" b="1" u="sng">
                <a:solidFill>
                  <a:srgbClr val="FF0000"/>
                </a:solidFill>
              </a:rPr>
              <a:t>looks at one randomly chosen data point in one epoch </a:t>
            </a:r>
            <a:r>
              <a:rPr lang="en-TW"/>
              <a:t>and then makes the updates. </a:t>
            </a:r>
          </a:p>
          <a:p>
            <a:r>
              <a:rPr lang="en-TW"/>
              <a:t>Repeat this L numer of times (epoch = L).</a:t>
            </a:r>
          </a:p>
          <a:p>
            <a:r>
              <a:rPr lang="en-TW"/>
              <a:t>Makes L number of updates</a:t>
            </a:r>
          </a:p>
        </p:txBody>
      </p:sp>
      <p:sp>
        <p:nvSpPr>
          <p:cNvPr id="12" name="Google Shape;77;p16">
            <a:extLst>
              <a:ext uri="{FF2B5EF4-FFF2-40B4-BE49-F238E27FC236}">
                <a16:creationId xmlns:a16="http://schemas.microsoft.com/office/drawing/2014/main" id="{DC5E2F0C-38A5-2BC0-7683-496390B83563}"/>
              </a:ext>
            </a:extLst>
          </p:cNvPr>
          <p:cNvSpPr txBox="1"/>
          <p:nvPr/>
        </p:nvSpPr>
        <p:spPr>
          <a:xfrm>
            <a:off x="245727" y="284444"/>
            <a:ext cx="5368689" cy="1839517"/>
          </a:xfrm>
          <a:prstGeom prst="rect">
            <a:avLst/>
          </a:prstGeom>
          <a:noFill/>
          <a:ln>
            <a:noFill/>
          </a:ln>
        </p:spPr>
        <p:txBody>
          <a:bodyPr spcFirstLastPara="1" wrap="square" lIns="91425" tIns="91425" rIns="91425" bIns="91425" anchor="t" anchorCtr="0">
            <a:noAutofit/>
          </a:bodyPr>
          <a:lstStyle/>
          <a:p>
            <a:r>
              <a:rPr lang="en-GB" sz="2000" b="1" dirty="0">
                <a:solidFill>
                  <a:schemeClr val="tx1"/>
                </a:solidFill>
              </a:rPr>
              <a:t>Stochastic Gradient Descent (SGD):</a:t>
            </a:r>
            <a:endParaRPr lang="en-GB" sz="1800" b="1" dirty="0">
              <a:solidFill>
                <a:schemeClr val="tx1"/>
              </a:solidFill>
            </a:endParaRPr>
          </a:p>
          <a:p>
            <a:pPr marL="0" lvl="0" indent="0" algn="l" rtl="0">
              <a:spcBef>
                <a:spcPts val="0"/>
              </a:spcBef>
              <a:spcAft>
                <a:spcPts val="0"/>
              </a:spcAft>
              <a:buNone/>
            </a:pPr>
            <a:endParaRPr lang="en-GB" dirty="0">
              <a:solidFill>
                <a:schemeClr val="tx1"/>
              </a:solidFill>
            </a:endParaRPr>
          </a:p>
          <a:p>
            <a:pPr marL="0" lvl="0" indent="0" algn="l" rtl="0">
              <a:spcBef>
                <a:spcPts val="0"/>
              </a:spcBef>
              <a:spcAft>
                <a:spcPts val="0"/>
              </a:spcAft>
              <a:buNone/>
            </a:pPr>
            <a:r>
              <a:rPr lang="en-GB" dirty="0">
                <a:solidFill>
                  <a:schemeClr val="tx1"/>
                </a:solidFill>
              </a:rPr>
              <a:t>Updates the model parameters by computing the gradient of the cost wrt a single data point randomly chosen from the dataset.</a:t>
            </a:r>
          </a:p>
        </p:txBody>
      </p:sp>
      <p:cxnSp>
        <p:nvCxnSpPr>
          <p:cNvPr id="14" name="Straight Connector 13">
            <a:extLst>
              <a:ext uri="{FF2B5EF4-FFF2-40B4-BE49-F238E27FC236}">
                <a16:creationId xmlns:a16="http://schemas.microsoft.com/office/drawing/2014/main" id="{68E55C4E-FE5B-1102-6945-A2FBA4A1C1E1}"/>
              </a:ext>
            </a:extLst>
          </p:cNvPr>
          <p:cNvCxnSpPr/>
          <p:nvPr/>
        </p:nvCxnSpPr>
        <p:spPr>
          <a:xfrm>
            <a:off x="7831473" y="2946196"/>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D6279E6A-B7AF-912B-C102-BCF8296B6457}"/>
              </a:ext>
            </a:extLst>
          </p:cNvPr>
          <p:cNvCxnSpPr/>
          <p:nvPr/>
        </p:nvCxnSpPr>
        <p:spPr>
          <a:xfrm>
            <a:off x="7831473" y="3127857"/>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76210FAC-784B-3032-B292-375746BCCC8F}"/>
              </a:ext>
            </a:extLst>
          </p:cNvPr>
          <p:cNvCxnSpPr/>
          <p:nvPr/>
        </p:nvCxnSpPr>
        <p:spPr>
          <a:xfrm>
            <a:off x="7831473" y="3310739"/>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40174ACE-6700-7449-9F49-98E81E15D215}"/>
              </a:ext>
            </a:extLst>
          </p:cNvPr>
          <p:cNvCxnSpPr/>
          <p:nvPr/>
        </p:nvCxnSpPr>
        <p:spPr>
          <a:xfrm>
            <a:off x="7831473" y="3427780"/>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97FDEEC6-AB19-D652-7223-EF6DDE2C6E3D}"/>
              </a:ext>
            </a:extLst>
          </p:cNvPr>
          <p:cNvCxnSpPr/>
          <p:nvPr/>
        </p:nvCxnSpPr>
        <p:spPr>
          <a:xfrm>
            <a:off x="7831473" y="3609441"/>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8F476DBE-B488-A263-B200-4A3451F1C01E}"/>
              </a:ext>
            </a:extLst>
          </p:cNvPr>
          <p:cNvCxnSpPr/>
          <p:nvPr/>
        </p:nvCxnSpPr>
        <p:spPr>
          <a:xfrm>
            <a:off x="7831473" y="3792323"/>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CB55F1FF-6518-EEBE-8F8D-11389D499873}"/>
              </a:ext>
            </a:extLst>
          </p:cNvPr>
          <p:cNvCxnSpPr/>
          <p:nvPr/>
        </p:nvCxnSpPr>
        <p:spPr>
          <a:xfrm>
            <a:off x="7831473" y="3954474"/>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426CDFA1-3E29-DD0A-5CE4-BAB2606767A7}"/>
              </a:ext>
            </a:extLst>
          </p:cNvPr>
          <p:cNvCxnSpPr/>
          <p:nvPr/>
        </p:nvCxnSpPr>
        <p:spPr>
          <a:xfrm>
            <a:off x="7831473" y="4136135"/>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C82806DC-D87B-AFBC-B360-B91235A17A96}"/>
              </a:ext>
            </a:extLst>
          </p:cNvPr>
          <p:cNvCxnSpPr/>
          <p:nvPr/>
        </p:nvCxnSpPr>
        <p:spPr>
          <a:xfrm>
            <a:off x="7831473" y="4319017"/>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7B8762D4-BCC1-556B-2BCA-D21C33222829}"/>
              </a:ext>
            </a:extLst>
          </p:cNvPr>
          <p:cNvCxnSpPr/>
          <p:nvPr/>
        </p:nvCxnSpPr>
        <p:spPr>
          <a:xfrm>
            <a:off x="7831473" y="4298289"/>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F29F897F-7738-3452-C51E-978EE7E40B8E}"/>
              </a:ext>
            </a:extLst>
          </p:cNvPr>
          <p:cNvCxnSpPr/>
          <p:nvPr/>
        </p:nvCxnSpPr>
        <p:spPr>
          <a:xfrm>
            <a:off x="7831473" y="4479950"/>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30EE3B69-5949-1C1A-153C-ACC4A9280B37}"/>
              </a:ext>
            </a:extLst>
          </p:cNvPr>
          <p:cNvCxnSpPr/>
          <p:nvPr/>
        </p:nvCxnSpPr>
        <p:spPr>
          <a:xfrm>
            <a:off x="7831473" y="4662832"/>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A4DC5862-F41D-4598-06C4-DD956B145784}"/>
              </a:ext>
            </a:extLst>
          </p:cNvPr>
          <p:cNvCxnSpPr/>
          <p:nvPr/>
        </p:nvCxnSpPr>
        <p:spPr>
          <a:xfrm>
            <a:off x="7831473" y="2857194"/>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569D73E0-8DC5-C54B-13F0-6F686F63DAE2}"/>
              </a:ext>
            </a:extLst>
          </p:cNvPr>
          <p:cNvCxnSpPr/>
          <p:nvPr/>
        </p:nvCxnSpPr>
        <p:spPr>
          <a:xfrm>
            <a:off x="7831473" y="3038855"/>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147B8C53-AE3C-8410-F3EB-5585D3D96E72}"/>
              </a:ext>
            </a:extLst>
          </p:cNvPr>
          <p:cNvCxnSpPr/>
          <p:nvPr/>
        </p:nvCxnSpPr>
        <p:spPr>
          <a:xfrm>
            <a:off x="7831473" y="3221737"/>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9D494C5F-5953-BC34-DA47-69E6839086A6}"/>
              </a:ext>
            </a:extLst>
          </p:cNvPr>
          <p:cNvCxnSpPr/>
          <p:nvPr/>
        </p:nvCxnSpPr>
        <p:spPr>
          <a:xfrm>
            <a:off x="7831473" y="3338778"/>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E5ABDF8F-2E7C-D05C-73CB-69AF269DEBFA}"/>
              </a:ext>
            </a:extLst>
          </p:cNvPr>
          <p:cNvCxnSpPr/>
          <p:nvPr/>
        </p:nvCxnSpPr>
        <p:spPr>
          <a:xfrm>
            <a:off x="7831473" y="3520439"/>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ADF85862-44B4-65BC-4B9F-DC71CEB6641C}"/>
              </a:ext>
            </a:extLst>
          </p:cNvPr>
          <p:cNvCxnSpPr/>
          <p:nvPr/>
        </p:nvCxnSpPr>
        <p:spPr>
          <a:xfrm>
            <a:off x="7831473" y="3703321"/>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22EB83AE-D63B-832A-62ED-A5BD7C470AC5}"/>
              </a:ext>
            </a:extLst>
          </p:cNvPr>
          <p:cNvCxnSpPr/>
          <p:nvPr/>
        </p:nvCxnSpPr>
        <p:spPr>
          <a:xfrm>
            <a:off x="7831473" y="3865472"/>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B2D802ED-C35A-1927-F135-52115C331CBE}"/>
              </a:ext>
            </a:extLst>
          </p:cNvPr>
          <p:cNvCxnSpPr/>
          <p:nvPr/>
        </p:nvCxnSpPr>
        <p:spPr>
          <a:xfrm>
            <a:off x="7831473" y="4047133"/>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D4CE7019-1670-8566-DE99-A0921608868C}"/>
              </a:ext>
            </a:extLst>
          </p:cNvPr>
          <p:cNvCxnSpPr/>
          <p:nvPr/>
        </p:nvCxnSpPr>
        <p:spPr>
          <a:xfrm>
            <a:off x="7831473" y="4209287"/>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BF328239-1E2A-B472-4315-DF1ED0FC8A59}"/>
              </a:ext>
            </a:extLst>
          </p:cNvPr>
          <p:cNvCxnSpPr/>
          <p:nvPr/>
        </p:nvCxnSpPr>
        <p:spPr>
          <a:xfrm>
            <a:off x="7831473" y="4390948"/>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9913F1A8-BA53-B2EF-693C-37B9B4EF6BA6}"/>
              </a:ext>
            </a:extLst>
          </p:cNvPr>
          <p:cNvCxnSpPr/>
          <p:nvPr/>
        </p:nvCxnSpPr>
        <p:spPr>
          <a:xfrm>
            <a:off x="7831473" y="4573830"/>
            <a:ext cx="1066800" cy="0"/>
          </a:xfrm>
          <a:prstGeom prst="line">
            <a:avLst/>
          </a:prstGeom>
        </p:spPr>
        <p:style>
          <a:lnRef idx="1">
            <a:schemeClr val="accent2"/>
          </a:lnRef>
          <a:fillRef idx="0">
            <a:schemeClr val="accent2"/>
          </a:fillRef>
          <a:effectRef idx="0">
            <a:schemeClr val="accent2"/>
          </a:effectRef>
          <a:fontRef idx="minor">
            <a:schemeClr val="tx1"/>
          </a:fontRef>
        </p:style>
      </p:cxnSp>
      <p:sp>
        <p:nvSpPr>
          <p:cNvPr id="37" name="Left Brace 36">
            <a:extLst>
              <a:ext uri="{FF2B5EF4-FFF2-40B4-BE49-F238E27FC236}">
                <a16:creationId xmlns:a16="http://schemas.microsoft.com/office/drawing/2014/main" id="{332E64E3-1EB6-F495-F529-8BAE39A95FC9}"/>
              </a:ext>
            </a:extLst>
          </p:cNvPr>
          <p:cNvSpPr/>
          <p:nvPr/>
        </p:nvSpPr>
        <p:spPr>
          <a:xfrm>
            <a:off x="7358344" y="2764453"/>
            <a:ext cx="411697" cy="20341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38" name="TextBox 37">
            <a:extLst>
              <a:ext uri="{FF2B5EF4-FFF2-40B4-BE49-F238E27FC236}">
                <a16:creationId xmlns:a16="http://schemas.microsoft.com/office/drawing/2014/main" id="{9A99AA20-53B5-7F3F-5F8E-FA9A144788F6}"/>
              </a:ext>
            </a:extLst>
          </p:cNvPr>
          <p:cNvSpPr txBox="1"/>
          <p:nvPr/>
        </p:nvSpPr>
        <p:spPr>
          <a:xfrm>
            <a:off x="6610226" y="3588507"/>
            <a:ext cx="865562" cy="400110"/>
          </a:xfrm>
          <a:prstGeom prst="rect">
            <a:avLst/>
          </a:prstGeom>
          <a:noFill/>
        </p:spPr>
        <p:txBody>
          <a:bodyPr wrap="square" rtlCol="0">
            <a:spAutoFit/>
          </a:bodyPr>
          <a:lstStyle/>
          <a:p>
            <a:r>
              <a:rPr lang="en-TW" sz="1000"/>
              <a:t>L  number of epoches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3" name="Picture 2">
            <a:extLst>
              <a:ext uri="{FF2B5EF4-FFF2-40B4-BE49-F238E27FC236}">
                <a16:creationId xmlns:a16="http://schemas.microsoft.com/office/drawing/2014/main" id="{C6E211C5-98ED-4681-ECE7-825940022544}"/>
              </a:ext>
            </a:extLst>
          </p:cNvPr>
          <p:cNvPicPr>
            <a:picLocks noChangeAspect="1"/>
          </p:cNvPicPr>
          <p:nvPr/>
        </p:nvPicPr>
        <p:blipFill>
          <a:blip r:embed="rId3"/>
          <a:stretch>
            <a:fillRect/>
          </a:stretch>
        </p:blipFill>
        <p:spPr>
          <a:xfrm>
            <a:off x="5961408" y="537634"/>
            <a:ext cx="2555183" cy="1333139"/>
          </a:xfrm>
          <a:prstGeom prst="rect">
            <a:avLst/>
          </a:prstGeom>
        </p:spPr>
      </p:pic>
      <p:sp>
        <p:nvSpPr>
          <p:cNvPr id="6" name="Rectangle 5">
            <a:extLst>
              <a:ext uri="{FF2B5EF4-FFF2-40B4-BE49-F238E27FC236}">
                <a16:creationId xmlns:a16="http://schemas.microsoft.com/office/drawing/2014/main" id="{087BA7E1-CCD8-A990-00D0-099CD56D5A6C}"/>
              </a:ext>
            </a:extLst>
          </p:cNvPr>
          <p:cNvSpPr/>
          <p:nvPr/>
        </p:nvSpPr>
        <p:spPr>
          <a:xfrm>
            <a:off x="7831473" y="2740358"/>
            <a:ext cx="1066800" cy="2034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a:t>n batches</a:t>
            </a:r>
          </a:p>
        </p:txBody>
      </p:sp>
      <p:sp>
        <p:nvSpPr>
          <p:cNvPr id="7" name="TextBox 6">
            <a:extLst>
              <a:ext uri="{FF2B5EF4-FFF2-40B4-BE49-F238E27FC236}">
                <a16:creationId xmlns:a16="http://schemas.microsoft.com/office/drawing/2014/main" id="{962C026D-11F6-F786-5B39-F43A8418436B}"/>
              </a:ext>
            </a:extLst>
          </p:cNvPr>
          <p:cNvSpPr txBox="1"/>
          <p:nvPr/>
        </p:nvSpPr>
        <p:spPr>
          <a:xfrm>
            <a:off x="7708609" y="2217138"/>
            <a:ext cx="1312527" cy="523220"/>
          </a:xfrm>
          <a:prstGeom prst="rect">
            <a:avLst/>
          </a:prstGeom>
          <a:noFill/>
        </p:spPr>
        <p:txBody>
          <a:bodyPr wrap="square" rtlCol="0">
            <a:spAutoFit/>
          </a:bodyPr>
          <a:lstStyle/>
          <a:p>
            <a:r>
              <a:rPr lang="en-US"/>
              <a:t>s</a:t>
            </a:r>
            <a:r>
              <a:rPr lang="en-TW"/>
              <a:t>ome dataset with size L</a:t>
            </a:r>
          </a:p>
        </p:txBody>
      </p:sp>
      <p:sp>
        <p:nvSpPr>
          <p:cNvPr id="8" name="Left Brace 7">
            <a:extLst>
              <a:ext uri="{FF2B5EF4-FFF2-40B4-BE49-F238E27FC236}">
                <a16:creationId xmlns:a16="http://schemas.microsoft.com/office/drawing/2014/main" id="{F101E26E-F9E2-73CE-C99D-B8EC1BC28340}"/>
              </a:ext>
            </a:extLst>
          </p:cNvPr>
          <p:cNvSpPr/>
          <p:nvPr/>
        </p:nvSpPr>
        <p:spPr>
          <a:xfrm>
            <a:off x="7296912" y="2740358"/>
            <a:ext cx="411697" cy="20341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graphicFrame>
        <p:nvGraphicFramePr>
          <p:cNvPr id="9" name="Table 8">
            <a:extLst>
              <a:ext uri="{FF2B5EF4-FFF2-40B4-BE49-F238E27FC236}">
                <a16:creationId xmlns:a16="http://schemas.microsoft.com/office/drawing/2014/main" id="{E7652DA2-CCBC-09CC-4880-1FEB65CB4893}"/>
              </a:ext>
            </a:extLst>
          </p:cNvPr>
          <p:cNvGraphicFramePr>
            <a:graphicFrameLocks noGrp="1"/>
          </p:cNvGraphicFramePr>
          <p:nvPr>
            <p:extLst>
              <p:ext uri="{D42A27DB-BD31-4B8C-83A1-F6EECF244321}">
                <p14:modId xmlns:p14="http://schemas.microsoft.com/office/powerpoint/2010/main" val="1490574592"/>
              </p:ext>
            </p:extLst>
          </p:nvPr>
        </p:nvGraphicFramePr>
        <p:xfrm>
          <a:off x="245727" y="1870773"/>
          <a:ext cx="6036202" cy="1803724"/>
        </p:xfrm>
        <a:graphic>
          <a:graphicData uri="http://schemas.openxmlformats.org/drawingml/2006/table">
            <a:tbl>
              <a:tblPr firstRow="1" bandRow="1">
                <a:tableStyleId>{5C22544A-7EE6-4342-B048-85BDC9FD1C3A}</a:tableStyleId>
              </a:tblPr>
              <a:tblGrid>
                <a:gridCol w="3018101">
                  <a:extLst>
                    <a:ext uri="{9D8B030D-6E8A-4147-A177-3AD203B41FA5}">
                      <a16:colId xmlns:a16="http://schemas.microsoft.com/office/drawing/2014/main" val="3633928342"/>
                    </a:ext>
                  </a:extLst>
                </a:gridCol>
                <a:gridCol w="3018101">
                  <a:extLst>
                    <a:ext uri="{9D8B030D-6E8A-4147-A177-3AD203B41FA5}">
                      <a16:colId xmlns:a16="http://schemas.microsoft.com/office/drawing/2014/main" val="2355170646"/>
                    </a:ext>
                  </a:extLst>
                </a:gridCol>
              </a:tblGrid>
              <a:tr h="340684">
                <a:tc>
                  <a:txBody>
                    <a:bodyPr/>
                    <a:lstStyle/>
                    <a:p>
                      <a:r>
                        <a:rPr lang="en-TW"/>
                        <a:t>Pros</a:t>
                      </a:r>
                    </a:p>
                  </a:txBody>
                  <a:tcPr/>
                </a:tc>
                <a:tc>
                  <a:txBody>
                    <a:bodyPr/>
                    <a:lstStyle/>
                    <a:p>
                      <a:r>
                        <a:rPr lang="en-TW"/>
                        <a:t>Cons</a:t>
                      </a:r>
                    </a:p>
                  </a:txBody>
                  <a:tcPr/>
                </a:tc>
                <a:extLst>
                  <a:ext uri="{0D108BD9-81ED-4DB2-BD59-A6C34878D82A}">
                    <a16:rowId xmlns:a16="http://schemas.microsoft.com/office/drawing/2014/main" val="253332946"/>
                  </a:ext>
                </a:extLst>
              </a:tr>
              <a:tr h="496227">
                <a:tc>
                  <a:txBody>
                    <a:bodyPr/>
                    <a:lstStyle/>
                    <a:p>
                      <a:r>
                        <a:rPr lang="en-TW"/>
                        <a:t>Can be benefit from hardware optimziation in matrix operation (GPU acceleration)</a:t>
                      </a:r>
                    </a:p>
                  </a:txBody>
                  <a:tcPr/>
                </a:tc>
                <a:tc>
                  <a:txBody>
                    <a:bodyPr/>
                    <a:lstStyle/>
                    <a:p>
                      <a:r>
                        <a:rPr lang="en-TW"/>
                        <a:t>Mini-batch size is an additional hyperparameter to tune</a:t>
                      </a:r>
                    </a:p>
                  </a:txBody>
                  <a:tcPr/>
                </a:tc>
                <a:extLst>
                  <a:ext uri="{0D108BD9-81ED-4DB2-BD59-A6C34878D82A}">
                    <a16:rowId xmlns:a16="http://schemas.microsoft.com/office/drawing/2014/main" val="1226557075"/>
                  </a:ext>
                </a:extLst>
              </a:tr>
              <a:tr h="496227">
                <a:tc>
                  <a:txBody>
                    <a:bodyPr/>
                    <a:lstStyle/>
                    <a:p>
                      <a:r>
                        <a:rPr lang="en-TW"/>
                        <a:t>Typically converges faster than both GD and SGD as it balances the advantages of both</a:t>
                      </a:r>
                    </a:p>
                  </a:txBody>
                  <a:tcPr/>
                </a:tc>
                <a:tc>
                  <a:txBody>
                    <a:bodyPr/>
                    <a:lstStyle/>
                    <a:p>
                      <a:r>
                        <a:rPr lang="en-US"/>
                        <a:t>M</a:t>
                      </a:r>
                      <a:r>
                        <a:rPr lang="en-TW"/>
                        <a:t>aybe more?</a:t>
                      </a:r>
                    </a:p>
                  </a:txBody>
                  <a:tcPr/>
                </a:tc>
                <a:extLst>
                  <a:ext uri="{0D108BD9-81ED-4DB2-BD59-A6C34878D82A}">
                    <a16:rowId xmlns:a16="http://schemas.microsoft.com/office/drawing/2014/main" val="3913157362"/>
                  </a:ext>
                </a:extLst>
              </a:tr>
            </a:tbl>
          </a:graphicData>
        </a:graphic>
      </p:graphicFrame>
      <p:sp>
        <p:nvSpPr>
          <p:cNvPr id="10" name="TextBox 9">
            <a:extLst>
              <a:ext uri="{FF2B5EF4-FFF2-40B4-BE49-F238E27FC236}">
                <a16:creationId xmlns:a16="http://schemas.microsoft.com/office/drawing/2014/main" id="{721BFBD5-E0E7-C89B-7693-461E06237F3A}"/>
              </a:ext>
            </a:extLst>
          </p:cNvPr>
          <p:cNvSpPr txBox="1"/>
          <p:nvPr/>
        </p:nvSpPr>
        <p:spPr>
          <a:xfrm>
            <a:off x="455855" y="3883336"/>
            <a:ext cx="3751729" cy="954107"/>
          </a:xfrm>
          <a:prstGeom prst="rect">
            <a:avLst/>
          </a:prstGeom>
          <a:noFill/>
        </p:spPr>
        <p:txBody>
          <a:bodyPr wrap="square" rtlCol="0">
            <a:spAutoFit/>
          </a:bodyPr>
          <a:lstStyle/>
          <a:p>
            <a:r>
              <a:rPr lang="en-TW"/>
              <a:t>Key takeaway: Mini-Batch Gradient Descent </a:t>
            </a:r>
            <a:r>
              <a:rPr lang="en-US" b="1" u="sng">
                <a:solidFill>
                  <a:srgbClr val="FF0000"/>
                </a:solidFill>
              </a:rPr>
              <a:t>uses a subset of the dataset </a:t>
            </a:r>
            <a:r>
              <a:rPr lang="en-US"/>
              <a:t>(larger than one but smaller than the entire dataset) to compute the gradient and update parameters</a:t>
            </a:r>
            <a:r>
              <a:rPr lang="en-TW"/>
              <a:t> </a:t>
            </a:r>
          </a:p>
        </p:txBody>
      </p:sp>
      <p:sp>
        <p:nvSpPr>
          <p:cNvPr id="12" name="Google Shape;77;p16">
            <a:extLst>
              <a:ext uri="{FF2B5EF4-FFF2-40B4-BE49-F238E27FC236}">
                <a16:creationId xmlns:a16="http://schemas.microsoft.com/office/drawing/2014/main" id="{DC5E2F0C-38A5-2BC0-7683-496390B83563}"/>
              </a:ext>
            </a:extLst>
          </p:cNvPr>
          <p:cNvSpPr txBox="1"/>
          <p:nvPr/>
        </p:nvSpPr>
        <p:spPr>
          <a:xfrm>
            <a:off x="245727" y="284444"/>
            <a:ext cx="5368689" cy="1839517"/>
          </a:xfrm>
          <a:prstGeom prst="rect">
            <a:avLst/>
          </a:prstGeom>
          <a:noFill/>
          <a:ln>
            <a:noFill/>
          </a:ln>
        </p:spPr>
        <p:txBody>
          <a:bodyPr spcFirstLastPara="1" wrap="square" lIns="91425" tIns="91425" rIns="91425" bIns="91425" anchor="t" anchorCtr="0">
            <a:noAutofit/>
          </a:bodyPr>
          <a:lstStyle/>
          <a:p>
            <a:r>
              <a:rPr lang="en-GB" sz="2000" b="1" dirty="0">
                <a:solidFill>
                  <a:schemeClr val="tx1"/>
                </a:solidFill>
              </a:rPr>
              <a:t>Mini-Batch Gradient Descent:</a:t>
            </a:r>
            <a:endParaRPr lang="en-GB" sz="1800" b="1" dirty="0">
              <a:solidFill>
                <a:schemeClr val="tx1"/>
              </a:solidFill>
            </a:endParaRPr>
          </a:p>
          <a:p>
            <a:pPr marL="0" lvl="0" indent="0" algn="l" rtl="0">
              <a:spcBef>
                <a:spcPts val="0"/>
              </a:spcBef>
              <a:spcAft>
                <a:spcPts val="0"/>
              </a:spcAft>
              <a:buNone/>
            </a:pPr>
            <a:endParaRPr lang="en-GB" dirty="0">
              <a:solidFill>
                <a:schemeClr val="tx1"/>
              </a:solidFill>
            </a:endParaRPr>
          </a:p>
          <a:p>
            <a:pPr marL="0" lvl="0" indent="0" algn="l" rtl="0">
              <a:spcBef>
                <a:spcPts val="0"/>
              </a:spcBef>
              <a:spcAft>
                <a:spcPts val="0"/>
              </a:spcAft>
              <a:buNone/>
            </a:pPr>
            <a:r>
              <a:rPr lang="en-GB" dirty="0">
                <a:solidFill>
                  <a:schemeClr val="tx1"/>
                </a:solidFill>
              </a:rPr>
              <a:t>Divides the dataset into small batches and updates the model parameters using the gradient of these batches. It uses subsets (instead of from the full dataset or from single points) to update its parameters.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83BF927-B030-C42A-975D-8D2248FC4766}"/>
                  </a:ext>
                </a:extLst>
              </p:cNvPr>
              <p:cNvSpPr txBox="1"/>
              <p:nvPr/>
            </p:nvSpPr>
            <p:spPr>
              <a:xfrm>
                <a:off x="4936418" y="4009459"/>
                <a:ext cx="1912441" cy="827984"/>
              </a:xfrm>
              <a:prstGeom prst="rect">
                <a:avLst/>
              </a:prstGeom>
              <a:noFill/>
            </p:spPr>
            <p:txBody>
              <a:bodyPr wrap="square" rtlCol="0">
                <a:spAutoFit/>
              </a:bodyPr>
              <a:lstStyle/>
              <a:p>
                <a:r>
                  <a:rPr lang="en-US"/>
                  <a:t>L: D</a:t>
                </a:r>
                <a:r>
                  <a:rPr lang="en-TW"/>
                  <a:t>ataset size</a:t>
                </a:r>
              </a:p>
              <a:p>
                <a:r>
                  <a:rPr lang="en-US"/>
                  <a:t>M: M</a:t>
                </a:r>
                <a:r>
                  <a:rPr lang="en-TW"/>
                  <a:t>ini batch size</a:t>
                </a:r>
              </a:p>
              <a:p>
                <a:r>
                  <a:rPr lang="en-US"/>
                  <a:t>n</a:t>
                </a:r>
                <a:r>
                  <a:rPr lang="en-TW"/>
                  <a:t>: # of batches = </a:t>
                </a:r>
                <a14:m>
                  <m:oMath xmlns:m="http://schemas.openxmlformats.org/officeDocument/2006/math">
                    <m:f>
                      <m:fPr>
                        <m:ctrlPr>
                          <a:rPr lang="en-TW" i="1">
                            <a:latin typeface="Cambria Math" panose="02040503050406030204" pitchFamily="18" charset="0"/>
                          </a:rPr>
                        </m:ctrlPr>
                      </m:fPr>
                      <m:num>
                        <m:r>
                          <a:rPr lang="en-US" b="0" i="1">
                            <a:latin typeface="Cambria Math" panose="02040503050406030204" pitchFamily="18" charset="0"/>
                          </a:rPr>
                          <m:t>𝐿</m:t>
                        </m:r>
                      </m:num>
                      <m:den>
                        <m:r>
                          <a:rPr lang="en-US" b="0" i="1">
                            <a:latin typeface="Cambria Math" panose="02040503050406030204" pitchFamily="18" charset="0"/>
                          </a:rPr>
                          <m:t>𝑀</m:t>
                        </m:r>
                      </m:den>
                    </m:f>
                  </m:oMath>
                </a14:m>
                <a:endParaRPr lang="en-TW"/>
              </a:p>
            </p:txBody>
          </p:sp>
        </mc:Choice>
        <mc:Fallback xmlns="">
          <p:sp>
            <p:nvSpPr>
              <p:cNvPr id="2" name="TextBox 1">
                <a:extLst>
                  <a:ext uri="{FF2B5EF4-FFF2-40B4-BE49-F238E27FC236}">
                    <a16:creationId xmlns:a16="http://schemas.microsoft.com/office/drawing/2014/main" id="{E83BF927-B030-C42A-975D-8D2248FC4766}"/>
                  </a:ext>
                </a:extLst>
              </p:cNvPr>
              <p:cNvSpPr txBox="1">
                <a:spLocks noRot="1" noChangeAspect="1" noMove="1" noResize="1" noEditPoints="1" noAdjustHandles="1" noChangeArrowheads="1" noChangeShapeType="1" noTextEdit="1"/>
              </p:cNvSpPr>
              <p:nvPr/>
            </p:nvSpPr>
            <p:spPr>
              <a:xfrm>
                <a:off x="4936418" y="4009459"/>
                <a:ext cx="1912441" cy="827984"/>
              </a:xfrm>
              <a:prstGeom prst="rect">
                <a:avLst/>
              </a:prstGeom>
              <a:blipFill>
                <a:blip r:embed="rId4"/>
                <a:stretch>
                  <a:fillRect l="-658" t="-1493"/>
                </a:stretch>
              </a:blipFill>
            </p:spPr>
            <p:txBody>
              <a:bodyPr/>
              <a:lstStyle/>
              <a:p>
                <a:r>
                  <a:rPr lang="en-TW">
                    <a:noFill/>
                  </a:rPr>
                  <a:t> </a:t>
                </a:r>
              </a:p>
            </p:txBody>
          </p:sp>
        </mc:Fallback>
      </mc:AlternateContent>
      <p:cxnSp>
        <p:nvCxnSpPr>
          <p:cNvPr id="5" name="Straight Connector 4">
            <a:extLst>
              <a:ext uri="{FF2B5EF4-FFF2-40B4-BE49-F238E27FC236}">
                <a16:creationId xmlns:a16="http://schemas.microsoft.com/office/drawing/2014/main" id="{CA90DFB3-899E-E69E-7728-B5BD70CC1433}"/>
              </a:ext>
            </a:extLst>
          </p:cNvPr>
          <p:cNvCxnSpPr/>
          <p:nvPr/>
        </p:nvCxnSpPr>
        <p:spPr>
          <a:xfrm>
            <a:off x="7831473" y="3047389"/>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1F25BD8F-6869-6327-BF0B-FC3AAF37997A}"/>
              </a:ext>
            </a:extLst>
          </p:cNvPr>
          <p:cNvCxnSpPr/>
          <p:nvPr/>
        </p:nvCxnSpPr>
        <p:spPr>
          <a:xfrm>
            <a:off x="7831473" y="3375353"/>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C0C6A5DF-4D93-FF75-27CD-80EFDA9511BD}"/>
              </a:ext>
            </a:extLst>
          </p:cNvPr>
          <p:cNvCxnSpPr/>
          <p:nvPr/>
        </p:nvCxnSpPr>
        <p:spPr>
          <a:xfrm>
            <a:off x="7831473" y="3674497"/>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4A9337C9-1CF9-7884-48DE-FBE7A36B2712}"/>
              </a:ext>
            </a:extLst>
          </p:cNvPr>
          <p:cNvCxnSpPr/>
          <p:nvPr/>
        </p:nvCxnSpPr>
        <p:spPr>
          <a:xfrm>
            <a:off x="7831473" y="3883336"/>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7F296F93-6807-3C11-2C56-1B3997FB5183}"/>
              </a:ext>
            </a:extLst>
          </p:cNvPr>
          <p:cNvCxnSpPr/>
          <p:nvPr/>
        </p:nvCxnSpPr>
        <p:spPr>
          <a:xfrm>
            <a:off x="7831473" y="4211300"/>
            <a:ext cx="1066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1E825F3C-CE22-AED0-8FBE-4824E0F46D36}"/>
              </a:ext>
            </a:extLst>
          </p:cNvPr>
          <p:cNvCxnSpPr/>
          <p:nvPr/>
        </p:nvCxnSpPr>
        <p:spPr>
          <a:xfrm>
            <a:off x="7831473" y="4510444"/>
            <a:ext cx="1066800" cy="0"/>
          </a:xfrm>
          <a:prstGeom prst="line">
            <a:avLst/>
          </a:prstGeom>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2BDB9298-EA71-8AC8-98A2-497DF678B7FB}"/>
              </a:ext>
            </a:extLst>
          </p:cNvPr>
          <p:cNvSpPr txBox="1"/>
          <p:nvPr/>
        </p:nvSpPr>
        <p:spPr>
          <a:xfrm>
            <a:off x="6789422" y="3578572"/>
            <a:ext cx="566928" cy="430887"/>
          </a:xfrm>
          <a:prstGeom prst="rect">
            <a:avLst/>
          </a:prstGeom>
          <a:noFill/>
        </p:spPr>
        <p:txBody>
          <a:bodyPr wrap="square" rtlCol="0">
            <a:spAutoFit/>
          </a:bodyPr>
          <a:lstStyle/>
          <a:p>
            <a:r>
              <a:rPr lang="en-US" sz="1050"/>
              <a:t>o</a:t>
            </a:r>
            <a:r>
              <a:rPr lang="en-TW" sz="1050"/>
              <a:t>ne epoch</a:t>
            </a:r>
          </a:p>
        </p:txBody>
      </p:sp>
    </p:spTree>
    <p:extLst>
      <p:ext uri="{BB962C8B-B14F-4D97-AF65-F5344CB8AC3E}">
        <p14:creationId xmlns:p14="http://schemas.microsoft.com/office/powerpoint/2010/main" val="3698353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title="Advanced Optimization Algorithms"/>
          <p:cNvSpPr txBox="1"/>
          <p:nvPr/>
        </p:nvSpPr>
        <p:spPr>
          <a:xfrm>
            <a:off x="381000" y="176174"/>
            <a:ext cx="4156500" cy="7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tx1"/>
                </a:solidFill>
              </a:rPr>
              <a:t>Advanced Optimization Algorithms</a:t>
            </a:r>
            <a:endParaRPr sz="1800" b="1">
              <a:solidFill>
                <a:schemeClr val="tx1"/>
              </a:solidFill>
            </a:endParaRPr>
          </a:p>
        </p:txBody>
      </p:sp>
      <p:sp>
        <p:nvSpPr>
          <p:cNvPr id="85" name="Google Shape;85;p17"/>
          <p:cNvSpPr txBox="1"/>
          <p:nvPr/>
        </p:nvSpPr>
        <p:spPr>
          <a:xfrm>
            <a:off x="480884" y="816788"/>
            <a:ext cx="5862206" cy="40726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a:solidFill>
                  <a:srgbClr val="0070C0"/>
                </a:solidFill>
              </a:rPr>
              <a:t>Gradient Descent + Momentum</a:t>
            </a:r>
            <a:r>
              <a:rPr lang="en-GB" sz="1600" dirty="0">
                <a:solidFill>
                  <a:schemeClr val="tx1"/>
                </a:solidFill>
              </a:rPr>
              <a:t>: Concept of using previous gradients to inform the current step. Benefits over standard SGD. </a:t>
            </a:r>
          </a:p>
          <a:p>
            <a:pPr marL="0" lvl="0" indent="0" algn="l" rtl="0">
              <a:spcBef>
                <a:spcPts val="0"/>
              </a:spcBef>
              <a:spcAft>
                <a:spcPts val="0"/>
              </a:spcAft>
              <a:buNone/>
            </a:pPr>
            <a:endParaRPr lang="en-GB" sz="1600" dirty="0">
              <a:solidFill>
                <a:schemeClr val="tx1"/>
              </a:solidFill>
            </a:endParaRPr>
          </a:p>
          <a:p>
            <a:pPr marL="0" lvl="0" indent="0" algn="l" rtl="0">
              <a:spcBef>
                <a:spcPts val="0"/>
              </a:spcBef>
              <a:spcAft>
                <a:spcPts val="0"/>
              </a:spcAft>
              <a:buNone/>
            </a:pPr>
            <a:r>
              <a:rPr lang="en-GB" sz="1600" b="1" dirty="0" err="1">
                <a:solidFill>
                  <a:srgbClr val="0070C0"/>
                </a:solidFill>
              </a:rPr>
              <a:t>Adagrad</a:t>
            </a:r>
            <a:r>
              <a:rPr lang="en-GB" sz="1600" dirty="0">
                <a:solidFill>
                  <a:schemeClr val="tx1"/>
                </a:solidFill>
              </a:rPr>
              <a:t>: Adaptive learning rates &amp; how it helps in optimization. </a:t>
            </a:r>
          </a:p>
          <a:p>
            <a:pPr marL="0" lvl="0" indent="0" algn="l" rtl="0">
              <a:spcBef>
                <a:spcPts val="0"/>
              </a:spcBef>
              <a:spcAft>
                <a:spcPts val="0"/>
              </a:spcAft>
              <a:buNone/>
            </a:pPr>
            <a:endParaRPr lang="en-GB" sz="1600" dirty="0">
              <a:solidFill>
                <a:schemeClr val="tx1"/>
              </a:solidFill>
            </a:endParaRPr>
          </a:p>
          <a:p>
            <a:pPr marL="0" lvl="0" indent="0" algn="l" rtl="0">
              <a:spcBef>
                <a:spcPts val="0"/>
              </a:spcBef>
              <a:spcAft>
                <a:spcPts val="0"/>
              </a:spcAft>
              <a:buNone/>
            </a:pPr>
            <a:r>
              <a:rPr lang="en-GB" sz="1600" b="1" dirty="0">
                <a:solidFill>
                  <a:srgbClr val="0070C0"/>
                </a:solidFill>
              </a:rPr>
              <a:t>RMSprop</a:t>
            </a:r>
            <a:r>
              <a:rPr lang="en-GB" sz="1600" dirty="0">
                <a:solidFill>
                  <a:schemeClr val="tx1"/>
                </a:solidFill>
              </a:rPr>
              <a:t>: Overcoming </a:t>
            </a:r>
            <a:r>
              <a:rPr lang="en-GB" sz="1600" dirty="0" err="1">
                <a:solidFill>
                  <a:schemeClr val="tx1"/>
                </a:solidFill>
              </a:rPr>
              <a:t>Adagrad's</a:t>
            </a:r>
            <a:r>
              <a:rPr lang="en-GB" sz="1600" dirty="0">
                <a:solidFill>
                  <a:schemeClr val="tx1"/>
                </a:solidFill>
              </a:rPr>
              <a:t> aggressive, monotonically decreasing learning rate. </a:t>
            </a:r>
          </a:p>
          <a:p>
            <a:pPr marL="0" lvl="0" indent="0" algn="l" rtl="0">
              <a:spcBef>
                <a:spcPts val="0"/>
              </a:spcBef>
              <a:spcAft>
                <a:spcPts val="0"/>
              </a:spcAft>
              <a:buNone/>
            </a:pPr>
            <a:endParaRPr lang="en-GB" sz="1600" dirty="0">
              <a:solidFill>
                <a:schemeClr val="tx1"/>
              </a:solidFill>
            </a:endParaRPr>
          </a:p>
          <a:p>
            <a:pPr marL="0" lvl="0" indent="0" algn="l" rtl="0">
              <a:spcBef>
                <a:spcPts val="0"/>
              </a:spcBef>
              <a:spcAft>
                <a:spcPts val="0"/>
              </a:spcAft>
              <a:buNone/>
            </a:pPr>
            <a:r>
              <a:rPr lang="en-GB" sz="1600" b="1" dirty="0">
                <a:solidFill>
                  <a:srgbClr val="0070C0"/>
                </a:solidFill>
              </a:rPr>
              <a:t>Adam</a:t>
            </a:r>
            <a:r>
              <a:rPr lang="en-GB" sz="1600" dirty="0">
                <a:solidFill>
                  <a:schemeClr val="tx1"/>
                </a:solidFill>
              </a:rPr>
              <a:t> (Adaptive Moment Estimation): Combining Momentum &amp; RMSprop. Importance &amp; advantages in deep learning.</a:t>
            </a:r>
            <a:endParaRPr sz="1600" dirty="0">
              <a:solidFill>
                <a:schemeClr val="tx1"/>
              </a:solidFill>
            </a:endParaRPr>
          </a:p>
        </p:txBody>
      </p:sp>
      <p:sp>
        <p:nvSpPr>
          <p:cNvPr id="87" name="Google Shape;87;p17"/>
          <p:cNvSpPr txBox="1"/>
          <p:nvPr/>
        </p:nvSpPr>
        <p:spPr>
          <a:xfrm>
            <a:off x="5334000" y="4826000"/>
            <a:ext cx="38100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u="sng">
                <a:solidFill>
                  <a:srgbClr val="FFFFFF"/>
                </a:solidFill>
                <a:hlinkClick r:id="rId3">
                  <a:extLst>
                    <a:ext uri="{A12FA001-AC4F-418D-AE19-62706E023703}">
                      <ahyp:hlinkClr xmlns:ahyp="http://schemas.microsoft.com/office/drawing/2018/hyperlinkcolor" val="tx"/>
                    </a:ext>
                  </a:extLst>
                </a:hlinkClick>
              </a:rPr>
              <a:t>momentum,adagrad,rmsprop,adam</a:t>
            </a:r>
            <a:endParaRPr sz="800">
              <a:solidFill>
                <a:srgbClr val="FFFFFF"/>
              </a:solidFill>
            </a:endParaRPr>
          </a:p>
        </p:txBody>
      </p:sp>
      <p:pic>
        <p:nvPicPr>
          <p:cNvPr id="2" name="Picture 1">
            <a:extLst>
              <a:ext uri="{FF2B5EF4-FFF2-40B4-BE49-F238E27FC236}">
                <a16:creationId xmlns:a16="http://schemas.microsoft.com/office/drawing/2014/main" id="{4A61F63B-8441-AFE4-3740-99E8BE97C5AF}"/>
              </a:ext>
            </a:extLst>
          </p:cNvPr>
          <p:cNvPicPr>
            <a:picLocks noChangeAspect="1"/>
          </p:cNvPicPr>
          <p:nvPr/>
        </p:nvPicPr>
        <p:blipFill>
          <a:blip r:embed="rId4"/>
          <a:stretch>
            <a:fillRect/>
          </a:stretch>
        </p:blipFill>
        <p:spPr>
          <a:xfrm>
            <a:off x="6343090" y="359484"/>
            <a:ext cx="2555183" cy="1333139"/>
          </a:xfrm>
          <a:prstGeom prst="rect">
            <a:avLst/>
          </a:prstGeom>
        </p:spPr>
      </p:pic>
    </p:spTree>
    <p:extLst>
      <p:ext uri="{BB962C8B-B14F-4D97-AF65-F5344CB8AC3E}">
        <p14:creationId xmlns:p14="http://schemas.microsoft.com/office/powerpoint/2010/main" val="1317296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title="Advanced Optimization Algorithms"/>
          <p:cNvSpPr txBox="1"/>
          <p:nvPr/>
        </p:nvSpPr>
        <p:spPr>
          <a:xfrm>
            <a:off x="381000" y="176174"/>
            <a:ext cx="4156500" cy="7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tx1"/>
                </a:solidFill>
              </a:rPr>
              <a:t>Advanced Optimization Algorithms</a:t>
            </a:r>
            <a:endParaRPr sz="1800" b="1">
              <a:solidFill>
                <a:schemeClr val="tx1"/>
              </a:solidFill>
            </a:endParaRPr>
          </a:p>
        </p:txBody>
      </p:sp>
      <p:sp>
        <p:nvSpPr>
          <p:cNvPr id="85" name="Google Shape;85;p17"/>
          <p:cNvSpPr txBox="1"/>
          <p:nvPr/>
        </p:nvSpPr>
        <p:spPr>
          <a:xfrm>
            <a:off x="294724" y="814527"/>
            <a:ext cx="5841580" cy="107472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a:solidFill>
                  <a:srgbClr val="0070C0"/>
                </a:solidFill>
              </a:rPr>
              <a:t>Gradient Descent + Momentum</a:t>
            </a:r>
            <a:r>
              <a:rPr lang="en-GB" sz="1600" dirty="0">
                <a:solidFill>
                  <a:schemeClr val="tx1"/>
                </a:solidFill>
              </a:rPr>
              <a:t>:</a:t>
            </a:r>
          </a:p>
          <a:p>
            <a:pPr marL="0" lvl="0" indent="0" algn="l" rtl="0">
              <a:spcBef>
                <a:spcPts val="0"/>
              </a:spcBef>
              <a:spcAft>
                <a:spcPts val="0"/>
              </a:spcAft>
              <a:buNone/>
            </a:pPr>
            <a:r>
              <a:rPr lang="en-GB" sz="1600" dirty="0">
                <a:solidFill>
                  <a:schemeClr val="tx1"/>
                </a:solidFill>
              </a:rPr>
              <a:t>Movement of last step minus gradient at present</a:t>
            </a:r>
          </a:p>
        </p:txBody>
      </p:sp>
      <p:pic>
        <p:nvPicPr>
          <p:cNvPr id="2" name="Picture 1">
            <a:extLst>
              <a:ext uri="{FF2B5EF4-FFF2-40B4-BE49-F238E27FC236}">
                <a16:creationId xmlns:a16="http://schemas.microsoft.com/office/drawing/2014/main" id="{4A61F63B-8441-AFE4-3740-99E8BE97C5AF}"/>
              </a:ext>
            </a:extLst>
          </p:cNvPr>
          <p:cNvPicPr>
            <a:picLocks noChangeAspect="1"/>
          </p:cNvPicPr>
          <p:nvPr/>
        </p:nvPicPr>
        <p:blipFill>
          <a:blip r:embed="rId3"/>
          <a:stretch>
            <a:fillRect/>
          </a:stretch>
        </p:blipFill>
        <p:spPr>
          <a:xfrm>
            <a:off x="6343090" y="359484"/>
            <a:ext cx="2555183" cy="1333139"/>
          </a:xfrm>
          <a:prstGeom prst="rect">
            <a:avLst/>
          </a:prstGeom>
        </p:spPr>
      </p:pic>
      <p:pic>
        <p:nvPicPr>
          <p:cNvPr id="7" name="Picture 6">
            <a:extLst>
              <a:ext uri="{FF2B5EF4-FFF2-40B4-BE49-F238E27FC236}">
                <a16:creationId xmlns:a16="http://schemas.microsoft.com/office/drawing/2014/main" id="{515E3A12-AB34-885F-1FDB-DC9A95F4EC24}"/>
              </a:ext>
            </a:extLst>
          </p:cNvPr>
          <p:cNvPicPr>
            <a:picLocks noChangeAspect="1"/>
          </p:cNvPicPr>
          <p:nvPr/>
        </p:nvPicPr>
        <p:blipFill>
          <a:blip r:embed="rId4"/>
          <a:stretch>
            <a:fillRect/>
          </a:stretch>
        </p:blipFill>
        <p:spPr>
          <a:xfrm>
            <a:off x="234697" y="1626593"/>
            <a:ext cx="5390332" cy="3134333"/>
          </a:xfrm>
          <a:prstGeom prst="rect">
            <a:avLst/>
          </a:prstGeom>
        </p:spPr>
      </p:pic>
    </p:spTree>
    <p:extLst>
      <p:ext uri="{BB962C8B-B14F-4D97-AF65-F5344CB8AC3E}">
        <p14:creationId xmlns:p14="http://schemas.microsoft.com/office/powerpoint/2010/main" val="266578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title="Advanced Optimization Algorithms"/>
          <p:cNvSpPr txBox="1"/>
          <p:nvPr/>
        </p:nvSpPr>
        <p:spPr>
          <a:xfrm>
            <a:off x="381000" y="176174"/>
            <a:ext cx="4156500" cy="7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tx1"/>
                </a:solidFill>
              </a:rPr>
              <a:t>Advanced Optimization Algorithms</a:t>
            </a:r>
            <a:endParaRPr sz="1800" b="1">
              <a:solidFill>
                <a:schemeClr val="tx1"/>
              </a:solidFill>
            </a:endParaRPr>
          </a:p>
        </p:txBody>
      </p:sp>
      <p:sp>
        <p:nvSpPr>
          <p:cNvPr id="85" name="Google Shape;85;p17"/>
          <p:cNvSpPr txBox="1"/>
          <p:nvPr/>
        </p:nvSpPr>
        <p:spPr>
          <a:xfrm>
            <a:off x="294724" y="814527"/>
            <a:ext cx="5841580" cy="4248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a:solidFill>
                  <a:srgbClr val="0070C0"/>
                </a:solidFill>
              </a:rPr>
              <a:t>Gradient Descent + Momentum</a:t>
            </a:r>
            <a:r>
              <a:rPr lang="en-GB" sz="1600" dirty="0">
                <a:solidFill>
                  <a:schemeClr val="tx1"/>
                </a:solidFill>
              </a:rPr>
              <a:t>:</a:t>
            </a:r>
          </a:p>
        </p:txBody>
      </p:sp>
      <p:pic>
        <p:nvPicPr>
          <p:cNvPr id="3" name="Picture 2">
            <a:extLst>
              <a:ext uri="{FF2B5EF4-FFF2-40B4-BE49-F238E27FC236}">
                <a16:creationId xmlns:a16="http://schemas.microsoft.com/office/drawing/2014/main" id="{BAF2D0D2-A042-599B-AB0B-0E7FDA0B5E13}"/>
              </a:ext>
            </a:extLst>
          </p:cNvPr>
          <p:cNvPicPr>
            <a:picLocks noChangeAspect="1"/>
          </p:cNvPicPr>
          <p:nvPr/>
        </p:nvPicPr>
        <p:blipFill rotWithShape="1">
          <a:blip r:embed="rId3"/>
          <a:srcRect t="13683"/>
          <a:stretch/>
        </p:blipFill>
        <p:spPr>
          <a:xfrm>
            <a:off x="245727" y="1355069"/>
            <a:ext cx="5685629" cy="3457922"/>
          </a:xfrm>
          <a:prstGeom prst="rect">
            <a:avLst/>
          </a:prstGeom>
        </p:spPr>
      </p:pic>
      <p:sp>
        <p:nvSpPr>
          <p:cNvPr id="4" name="Freeform 3">
            <a:extLst>
              <a:ext uri="{FF2B5EF4-FFF2-40B4-BE49-F238E27FC236}">
                <a16:creationId xmlns:a16="http://schemas.microsoft.com/office/drawing/2014/main" id="{ABBE9CE2-9FC8-A375-6164-903B4671B3AF}"/>
              </a:ext>
            </a:extLst>
          </p:cNvPr>
          <p:cNvSpPr/>
          <p:nvPr/>
        </p:nvSpPr>
        <p:spPr>
          <a:xfrm>
            <a:off x="2749914" y="2017726"/>
            <a:ext cx="643190" cy="574334"/>
          </a:xfrm>
          <a:custGeom>
            <a:avLst/>
            <a:gdLst>
              <a:gd name="connsiteX0" fmla="*/ 8400 w 643190"/>
              <a:gd name="connsiteY0" fmla="*/ 0 h 574334"/>
              <a:gd name="connsiteX1" fmla="*/ 8400 w 643190"/>
              <a:gd name="connsiteY1" fmla="*/ 120912 h 574334"/>
              <a:gd name="connsiteX2" fmla="*/ 23514 w 643190"/>
              <a:gd name="connsiteY2" fmla="*/ 166254 h 574334"/>
              <a:gd name="connsiteX3" fmla="*/ 61299 w 643190"/>
              <a:gd name="connsiteY3" fmla="*/ 226710 h 574334"/>
              <a:gd name="connsiteX4" fmla="*/ 68856 w 643190"/>
              <a:gd name="connsiteY4" fmla="*/ 249381 h 574334"/>
              <a:gd name="connsiteX5" fmla="*/ 129312 w 643190"/>
              <a:gd name="connsiteY5" fmla="*/ 309838 h 574334"/>
              <a:gd name="connsiteX6" fmla="*/ 212440 w 643190"/>
              <a:gd name="connsiteY6" fmla="*/ 377851 h 574334"/>
              <a:gd name="connsiteX7" fmla="*/ 265339 w 643190"/>
              <a:gd name="connsiteY7" fmla="*/ 408079 h 574334"/>
              <a:gd name="connsiteX8" fmla="*/ 288010 w 643190"/>
              <a:gd name="connsiteY8" fmla="*/ 415636 h 574334"/>
              <a:gd name="connsiteX9" fmla="*/ 393808 w 643190"/>
              <a:gd name="connsiteY9" fmla="*/ 438307 h 574334"/>
              <a:gd name="connsiteX10" fmla="*/ 454265 w 643190"/>
              <a:gd name="connsiteY10" fmla="*/ 453421 h 574334"/>
              <a:gd name="connsiteX11" fmla="*/ 484493 w 643190"/>
              <a:gd name="connsiteY11" fmla="*/ 460978 h 574334"/>
              <a:gd name="connsiteX12" fmla="*/ 514721 w 643190"/>
              <a:gd name="connsiteY12" fmla="*/ 476092 h 574334"/>
              <a:gd name="connsiteX13" fmla="*/ 643190 w 643190"/>
              <a:gd name="connsiteY13" fmla="*/ 498763 h 574334"/>
              <a:gd name="connsiteX14" fmla="*/ 628076 w 643190"/>
              <a:gd name="connsiteY14" fmla="*/ 476092 h 574334"/>
              <a:gd name="connsiteX15" fmla="*/ 605405 w 643190"/>
              <a:gd name="connsiteY15" fmla="*/ 468535 h 574334"/>
              <a:gd name="connsiteX16" fmla="*/ 597848 w 643190"/>
              <a:gd name="connsiteY16" fmla="*/ 445864 h 574334"/>
              <a:gd name="connsiteX17" fmla="*/ 582734 w 643190"/>
              <a:gd name="connsiteY17" fmla="*/ 423193 h 574334"/>
              <a:gd name="connsiteX18" fmla="*/ 612962 w 643190"/>
              <a:gd name="connsiteY18" fmla="*/ 491206 h 574334"/>
              <a:gd name="connsiteX19" fmla="*/ 620519 w 643190"/>
              <a:gd name="connsiteY19" fmla="*/ 513877 h 574334"/>
              <a:gd name="connsiteX20" fmla="*/ 552506 w 643190"/>
              <a:gd name="connsiteY20" fmla="*/ 559219 h 574334"/>
              <a:gd name="connsiteX21" fmla="*/ 529835 w 643190"/>
              <a:gd name="connsiteY21" fmla="*/ 574334 h 57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3190" h="574334">
                <a:moveTo>
                  <a:pt x="8400" y="0"/>
                </a:moveTo>
                <a:cubicBezTo>
                  <a:pt x="-1056" y="56733"/>
                  <a:pt x="-4421" y="52533"/>
                  <a:pt x="8400" y="120912"/>
                </a:cubicBezTo>
                <a:cubicBezTo>
                  <a:pt x="11336" y="136571"/>
                  <a:pt x="14677" y="152998"/>
                  <a:pt x="23514" y="166254"/>
                </a:cubicBezTo>
                <a:cubicBezTo>
                  <a:pt x="35504" y="184238"/>
                  <a:pt x="52184" y="208481"/>
                  <a:pt x="61299" y="226710"/>
                </a:cubicBezTo>
                <a:cubicBezTo>
                  <a:pt x="64861" y="233835"/>
                  <a:pt x="63812" y="243216"/>
                  <a:pt x="68856" y="249381"/>
                </a:cubicBezTo>
                <a:cubicBezTo>
                  <a:pt x="86903" y="271438"/>
                  <a:pt x="113503" y="286125"/>
                  <a:pt x="129312" y="309838"/>
                </a:cubicBezTo>
                <a:cubicBezTo>
                  <a:pt x="159540" y="355180"/>
                  <a:pt x="136869" y="327471"/>
                  <a:pt x="212440" y="377851"/>
                </a:cubicBezTo>
                <a:cubicBezTo>
                  <a:pt x="235209" y="393030"/>
                  <a:pt x="238492" y="396573"/>
                  <a:pt x="265339" y="408079"/>
                </a:cubicBezTo>
                <a:cubicBezTo>
                  <a:pt x="272661" y="411217"/>
                  <a:pt x="280256" y="413812"/>
                  <a:pt x="288010" y="415636"/>
                </a:cubicBezTo>
                <a:cubicBezTo>
                  <a:pt x="323118" y="423897"/>
                  <a:pt x="358638" y="430314"/>
                  <a:pt x="393808" y="438307"/>
                </a:cubicBezTo>
                <a:cubicBezTo>
                  <a:pt x="414064" y="442911"/>
                  <a:pt x="434113" y="448383"/>
                  <a:pt x="454265" y="453421"/>
                </a:cubicBezTo>
                <a:cubicBezTo>
                  <a:pt x="464341" y="455940"/>
                  <a:pt x="475203" y="456333"/>
                  <a:pt x="484493" y="460978"/>
                </a:cubicBezTo>
                <a:cubicBezTo>
                  <a:pt x="494569" y="466016"/>
                  <a:pt x="503889" y="472997"/>
                  <a:pt x="514721" y="476092"/>
                </a:cubicBezTo>
                <a:cubicBezTo>
                  <a:pt x="551935" y="486725"/>
                  <a:pt x="603566" y="493102"/>
                  <a:pt x="643190" y="498763"/>
                </a:cubicBezTo>
                <a:cubicBezTo>
                  <a:pt x="638152" y="491206"/>
                  <a:pt x="635168" y="481766"/>
                  <a:pt x="628076" y="476092"/>
                </a:cubicBezTo>
                <a:cubicBezTo>
                  <a:pt x="621856" y="471116"/>
                  <a:pt x="611038" y="474168"/>
                  <a:pt x="605405" y="468535"/>
                </a:cubicBezTo>
                <a:cubicBezTo>
                  <a:pt x="599772" y="462902"/>
                  <a:pt x="601410" y="452989"/>
                  <a:pt x="597848" y="445864"/>
                </a:cubicBezTo>
                <a:cubicBezTo>
                  <a:pt x="593786" y="437740"/>
                  <a:pt x="582734" y="414111"/>
                  <a:pt x="582734" y="423193"/>
                </a:cubicBezTo>
                <a:cubicBezTo>
                  <a:pt x="582734" y="462186"/>
                  <a:pt x="599264" y="463811"/>
                  <a:pt x="612962" y="491206"/>
                </a:cubicBezTo>
                <a:cubicBezTo>
                  <a:pt x="616524" y="498331"/>
                  <a:pt x="618000" y="506320"/>
                  <a:pt x="620519" y="513877"/>
                </a:cubicBezTo>
                <a:lnTo>
                  <a:pt x="552506" y="559219"/>
                </a:lnTo>
                <a:lnTo>
                  <a:pt x="529835" y="574334"/>
                </a:ln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 name="Freeform 4">
            <a:extLst>
              <a:ext uri="{FF2B5EF4-FFF2-40B4-BE49-F238E27FC236}">
                <a16:creationId xmlns:a16="http://schemas.microsoft.com/office/drawing/2014/main" id="{6A9393BE-8E07-8AFD-FB05-4FFAE2BE9495}"/>
              </a:ext>
            </a:extLst>
          </p:cNvPr>
          <p:cNvSpPr/>
          <p:nvPr/>
        </p:nvSpPr>
        <p:spPr>
          <a:xfrm>
            <a:off x="5402863" y="2592060"/>
            <a:ext cx="680541" cy="287166"/>
          </a:xfrm>
          <a:custGeom>
            <a:avLst/>
            <a:gdLst>
              <a:gd name="connsiteX0" fmla="*/ 960152 w 960152"/>
              <a:gd name="connsiteY0" fmla="*/ 0 h 324952"/>
              <a:gd name="connsiteX1" fmla="*/ 899696 w 960152"/>
              <a:gd name="connsiteY1" fmla="*/ 30228 h 324952"/>
              <a:gd name="connsiteX2" fmla="*/ 839239 w 960152"/>
              <a:gd name="connsiteY2" fmla="*/ 52900 h 324952"/>
              <a:gd name="connsiteX3" fmla="*/ 801454 w 960152"/>
              <a:gd name="connsiteY3" fmla="*/ 68014 h 324952"/>
              <a:gd name="connsiteX4" fmla="*/ 695656 w 960152"/>
              <a:gd name="connsiteY4" fmla="*/ 83128 h 324952"/>
              <a:gd name="connsiteX5" fmla="*/ 491616 w 960152"/>
              <a:gd name="connsiteY5" fmla="*/ 105799 h 324952"/>
              <a:gd name="connsiteX6" fmla="*/ 408489 w 960152"/>
              <a:gd name="connsiteY6" fmla="*/ 120913 h 324952"/>
              <a:gd name="connsiteX7" fmla="*/ 340476 w 960152"/>
              <a:gd name="connsiteY7" fmla="*/ 128470 h 324952"/>
              <a:gd name="connsiteX8" fmla="*/ 257349 w 960152"/>
              <a:gd name="connsiteY8" fmla="*/ 151141 h 324952"/>
              <a:gd name="connsiteX9" fmla="*/ 212006 w 960152"/>
              <a:gd name="connsiteY9" fmla="*/ 173812 h 324952"/>
              <a:gd name="connsiteX10" fmla="*/ 159107 w 960152"/>
              <a:gd name="connsiteY10" fmla="*/ 188926 h 324952"/>
              <a:gd name="connsiteX11" fmla="*/ 91094 w 960152"/>
              <a:gd name="connsiteY11" fmla="*/ 219154 h 324952"/>
              <a:gd name="connsiteX12" fmla="*/ 7967 w 960152"/>
              <a:gd name="connsiteY12" fmla="*/ 234268 h 324952"/>
              <a:gd name="connsiteX13" fmla="*/ 30638 w 960152"/>
              <a:gd name="connsiteY13" fmla="*/ 204040 h 324952"/>
              <a:gd name="connsiteX14" fmla="*/ 53309 w 960152"/>
              <a:gd name="connsiteY14" fmla="*/ 188926 h 324952"/>
              <a:gd name="connsiteX15" fmla="*/ 38195 w 960152"/>
              <a:gd name="connsiteY15" fmla="*/ 211597 h 324952"/>
              <a:gd name="connsiteX16" fmla="*/ 38195 w 960152"/>
              <a:gd name="connsiteY16" fmla="*/ 211597 h 324952"/>
              <a:gd name="connsiteX17" fmla="*/ 15524 w 960152"/>
              <a:gd name="connsiteY17" fmla="*/ 226711 h 324952"/>
              <a:gd name="connsiteX18" fmla="*/ 410 w 960152"/>
              <a:gd name="connsiteY18" fmla="*/ 249382 h 324952"/>
              <a:gd name="connsiteX19" fmla="*/ 30638 w 960152"/>
              <a:gd name="connsiteY19" fmla="*/ 272053 h 324952"/>
              <a:gd name="connsiteX20" fmla="*/ 68423 w 960152"/>
              <a:gd name="connsiteY20" fmla="*/ 287167 h 324952"/>
              <a:gd name="connsiteX21" fmla="*/ 136436 w 960152"/>
              <a:gd name="connsiteY21" fmla="*/ 309838 h 324952"/>
              <a:gd name="connsiteX22" fmla="*/ 159107 w 960152"/>
              <a:gd name="connsiteY22" fmla="*/ 317395 h 324952"/>
              <a:gd name="connsiteX23" fmla="*/ 174221 w 960152"/>
              <a:gd name="connsiteY23" fmla="*/ 324952 h 324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60152" h="324952">
                <a:moveTo>
                  <a:pt x="960152" y="0"/>
                </a:moveTo>
                <a:cubicBezTo>
                  <a:pt x="940000" y="10076"/>
                  <a:pt x="920153" y="20786"/>
                  <a:pt x="899696" y="30228"/>
                </a:cubicBezTo>
                <a:cubicBezTo>
                  <a:pt x="857488" y="49709"/>
                  <a:pt x="873034" y="40227"/>
                  <a:pt x="839239" y="52900"/>
                </a:cubicBezTo>
                <a:cubicBezTo>
                  <a:pt x="826537" y="57663"/>
                  <a:pt x="814728" y="65219"/>
                  <a:pt x="801454" y="68014"/>
                </a:cubicBezTo>
                <a:cubicBezTo>
                  <a:pt x="766594" y="75353"/>
                  <a:pt x="731036" y="78966"/>
                  <a:pt x="695656" y="83128"/>
                </a:cubicBezTo>
                <a:cubicBezTo>
                  <a:pt x="542044" y="101200"/>
                  <a:pt x="610091" y="93952"/>
                  <a:pt x="491616" y="105799"/>
                </a:cubicBezTo>
                <a:cubicBezTo>
                  <a:pt x="463121" y="111498"/>
                  <a:pt x="437495" y="117046"/>
                  <a:pt x="408489" y="120913"/>
                </a:cubicBezTo>
                <a:cubicBezTo>
                  <a:pt x="385879" y="123928"/>
                  <a:pt x="363147" y="125951"/>
                  <a:pt x="340476" y="128470"/>
                </a:cubicBezTo>
                <a:cubicBezTo>
                  <a:pt x="282949" y="147646"/>
                  <a:pt x="310756" y="140460"/>
                  <a:pt x="257349" y="151141"/>
                </a:cubicBezTo>
                <a:cubicBezTo>
                  <a:pt x="242235" y="158698"/>
                  <a:pt x="227696" y="167536"/>
                  <a:pt x="212006" y="173812"/>
                </a:cubicBezTo>
                <a:cubicBezTo>
                  <a:pt x="187795" y="183496"/>
                  <a:pt x="181090" y="177935"/>
                  <a:pt x="159107" y="188926"/>
                </a:cubicBezTo>
                <a:cubicBezTo>
                  <a:pt x="120597" y="208181"/>
                  <a:pt x="149583" y="209406"/>
                  <a:pt x="91094" y="219154"/>
                </a:cubicBezTo>
                <a:cubicBezTo>
                  <a:pt x="33082" y="228823"/>
                  <a:pt x="60777" y="223706"/>
                  <a:pt x="7967" y="234268"/>
                </a:cubicBezTo>
                <a:cubicBezTo>
                  <a:pt x="15524" y="224192"/>
                  <a:pt x="21732" y="212946"/>
                  <a:pt x="30638" y="204040"/>
                </a:cubicBezTo>
                <a:cubicBezTo>
                  <a:pt x="37060" y="197618"/>
                  <a:pt x="58347" y="181369"/>
                  <a:pt x="53309" y="188926"/>
                </a:cubicBezTo>
                <a:lnTo>
                  <a:pt x="38195" y="211597"/>
                </a:lnTo>
                <a:lnTo>
                  <a:pt x="38195" y="211597"/>
                </a:lnTo>
                <a:lnTo>
                  <a:pt x="15524" y="226711"/>
                </a:lnTo>
                <a:cubicBezTo>
                  <a:pt x="10486" y="234268"/>
                  <a:pt x="-2462" y="240766"/>
                  <a:pt x="410" y="249382"/>
                </a:cubicBezTo>
                <a:cubicBezTo>
                  <a:pt x="4393" y="261331"/>
                  <a:pt x="19628" y="265936"/>
                  <a:pt x="30638" y="272053"/>
                </a:cubicBezTo>
                <a:cubicBezTo>
                  <a:pt x="42496" y="278641"/>
                  <a:pt x="55674" y="282531"/>
                  <a:pt x="68423" y="287167"/>
                </a:cubicBezTo>
                <a:cubicBezTo>
                  <a:pt x="90882" y="295334"/>
                  <a:pt x="113765" y="302281"/>
                  <a:pt x="136436" y="309838"/>
                </a:cubicBezTo>
                <a:cubicBezTo>
                  <a:pt x="143993" y="312357"/>
                  <a:pt x="151982" y="313833"/>
                  <a:pt x="159107" y="317395"/>
                </a:cubicBezTo>
                <a:lnTo>
                  <a:pt x="174221" y="324952"/>
                </a:ln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1BFD510A-C3FB-EAF8-1025-F80C50DB9F38}"/>
              </a:ext>
            </a:extLst>
          </p:cNvPr>
          <p:cNvSpPr txBox="1"/>
          <p:nvPr/>
        </p:nvSpPr>
        <p:spPr>
          <a:xfrm>
            <a:off x="6083404" y="2438171"/>
            <a:ext cx="1201566" cy="307777"/>
          </a:xfrm>
          <a:prstGeom prst="rect">
            <a:avLst/>
          </a:prstGeom>
          <a:noFill/>
        </p:spPr>
        <p:txBody>
          <a:bodyPr wrap="square" rtlCol="0">
            <a:spAutoFit/>
          </a:bodyPr>
          <a:lstStyle/>
          <a:p>
            <a:r>
              <a:rPr lang="en-US"/>
              <a:t>U</a:t>
            </a:r>
            <a:r>
              <a:rPr lang="en-TW"/>
              <a:t>pdate theta</a:t>
            </a:r>
          </a:p>
        </p:txBody>
      </p:sp>
      <p:sp>
        <p:nvSpPr>
          <p:cNvPr id="8" name="Google Shape;63;p14">
            <a:extLst>
              <a:ext uri="{FF2B5EF4-FFF2-40B4-BE49-F238E27FC236}">
                <a16:creationId xmlns:a16="http://schemas.microsoft.com/office/drawing/2014/main" id="{F0639D9B-6B6C-28E5-0725-12A7825FB31C}"/>
              </a:ext>
            </a:extLst>
          </p:cNvPr>
          <p:cNvSpPr txBox="1"/>
          <p:nvPr/>
        </p:nvSpPr>
        <p:spPr>
          <a:xfrm>
            <a:off x="5334000" y="4621880"/>
            <a:ext cx="3810000" cy="521620"/>
          </a:xfrm>
          <a:prstGeom prst="rect">
            <a:avLst/>
          </a:prstGeom>
          <a:noFill/>
          <a:ln>
            <a:noFill/>
          </a:ln>
        </p:spPr>
        <p:txBody>
          <a:bodyPr spcFirstLastPara="1" wrap="square" lIns="91425" tIns="91425" rIns="91425" bIns="91425" anchor="t" anchorCtr="0">
            <a:noAutofit/>
          </a:bodyPr>
          <a:lstStyle/>
          <a:p>
            <a:pPr algn="l"/>
            <a:r>
              <a:rPr lang="en-US" altLang="zh-TW" sz="900" b="1" i="0" u="none" strike="noStrike" dirty="0">
                <a:solidFill>
                  <a:schemeClr val="tx1"/>
                </a:solidFill>
                <a:effectLst/>
                <a:latin typeface="YouTube Sans"/>
              </a:rPr>
              <a:t>Image source: Hung-</a:t>
            </a:r>
            <a:r>
              <a:rPr lang="en-US" altLang="zh-TW" sz="900" b="1" i="0" u="none" strike="noStrike" dirty="0" err="1">
                <a:solidFill>
                  <a:schemeClr val="tx1"/>
                </a:solidFill>
                <a:effectLst/>
                <a:latin typeface="YouTube Sans"/>
              </a:rPr>
              <a:t>yi</a:t>
            </a:r>
            <a:r>
              <a:rPr lang="en-US" altLang="zh-TW" sz="900" b="1" i="0" u="none" strike="noStrike" dirty="0">
                <a:solidFill>
                  <a:schemeClr val="tx1"/>
                </a:solidFill>
                <a:effectLst/>
                <a:latin typeface="YouTube Sans"/>
              </a:rPr>
              <a:t> Lee【</a:t>
            </a:r>
            <a:r>
              <a:rPr lang="zh-TW" altLang="en-US" sz="900" b="1" i="0" u="none" strike="noStrike" dirty="0">
                <a:solidFill>
                  <a:schemeClr val="tx1"/>
                </a:solidFill>
                <a:effectLst/>
                <a:latin typeface="YouTube Sans"/>
              </a:rPr>
              <a:t>機器學習</a:t>
            </a:r>
            <a:r>
              <a:rPr lang="en-US" altLang="zh-TW" sz="900" b="1" i="0" u="none" strike="noStrike" dirty="0">
                <a:solidFill>
                  <a:schemeClr val="tx1"/>
                </a:solidFill>
                <a:effectLst/>
                <a:latin typeface="YouTube Sans"/>
              </a:rPr>
              <a:t>2021】</a:t>
            </a:r>
            <a:r>
              <a:rPr lang="zh-TW" altLang="en-US" sz="900" b="1" i="0" u="none" strike="noStrike" dirty="0">
                <a:solidFill>
                  <a:schemeClr val="tx1"/>
                </a:solidFill>
                <a:effectLst/>
                <a:latin typeface="YouTube Sans"/>
              </a:rPr>
              <a:t>機器學習任務攻略</a:t>
            </a:r>
            <a:endParaRPr lang="en-US" altLang="zh-TW" sz="900" b="1" i="0" u="none" strike="noStrike" dirty="0">
              <a:solidFill>
                <a:schemeClr val="tx1"/>
              </a:solidFill>
              <a:effectLst/>
              <a:latin typeface="YouTube Sans"/>
            </a:endParaRPr>
          </a:p>
          <a:p>
            <a:pPr algn="l"/>
            <a:r>
              <a:rPr lang="en-US" altLang="zh-TW" sz="900" b="1" i="0" u="none" strike="noStrike" dirty="0">
                <a:solidFill>
                  <a:schemeClr val="tx1"/>
                </a:solidFill>
                <a:effectLst/>
                <a:latin typeface="YouTube Sans"/>
              </a:rPr>
              <a:t>https://</a:t>
            </a:r>
            <a:r>
              <a:rPr lang="en-US" altLang="zh-TW" sz="900" b="1" i="0" u="none" strike="noStrike" dirty="0" err="1">
                <a:solidFill>
                  <a:schemeClr val="tx1"/>
                </a:solidFill>
                <a:effectLst/>
                <a:latin typeface="YouTube Sans"/>
              </a:rPr>
              <a:t>www.youtube.com</a:t>
            </a:r>
            <a:r>
              <a:rPr lang="en-US" altLang="zh-TW" sz="900" b="1" i="0" u="none" strike="noStrike" dirty="0">
                <a:solidFill>
                  <a:schemeClr val="tx1"/>
                </a:solidFill>
                <a:effectLst/>
                <a:latin typeface="YouTube Sans"/>
              </a:rPr>
              <a:t>/</a:t>
            </a:r>
            <a:r>
              <a:rPr lang="en-US" altLang="zh-TW" sz="900" b="1" i="0" u="none" strike="noStrike" dirty="0" err="1">
                <a:solidFill>
                  <a:schemeClr val="tx1"/>
                </a:solidFill>
                <a:effectLst/>
                <a:latin typeface="YouTube Sans"/>
              </a:rPr>
              <a:t>watch?v</a:t>
            </a:r>
            <a:r>
              <a:rPr lang="en-US" altLang="zh-TW" sz="900" b="1" i="0" u="none" strike="noStrike" dirty="0">
                <a:solidFill>
                  <a:schemeClr val="tx1"/>
                </a:solidFill>
                <a:effectLst/>
                <a:latin typeface="YouTube Sans"/>
              </a:rPr>
              <a:t>=WeHM2xpYQpw&amp;list=PLJV_el3uVTsMhtt7_Y6sgTHGHp1Vb2P2J&amp;index=4</a:t>
            </a:r>
            <a:endParaRPr lang="zh-TW" altLang="en-US" sz="900" b="1" i="0" u="none" strike="noStrike" dirty="0">
              <a:solidFill>
                <a:schemeClr val="tx1"/>
              </a:solidFill>
              <a:effectLst/>
              <a:latin typeface="YouTube Sans"/>
            </a:endParaRPr>
          </a:p>
        </p:txBody>
      </p:sp>
      <p:pic>
        <p:nvPicPr>
          <p:cNvPr id="9" name="Picture 8">
            <a:extLst>
              <a:ext uri="{FF2B5EF4-FFF2-40B4-BE49-F238E27FC236}">
                <a16:creationId xmlns:a16="http://schemas.microsoft.com/office/drawing/2014/main" id="{4E6F28E1-B1B5-D1F7-A763-3F7ACCED9E6F}"/>
              </a:ext>
            </a:extLst>
          </p:cNvPr>
          <p:cNvPicPr>
            <a:picLocks noChangeAspect="1"/>
          </p:cNvPicPr>
          <p:nvPr/>
        </p:nvPicPr>
        <p:blipFill>
          <a:blip r:embed="rId4"/>
          <a:stretch>
            <a:fillRect/>
          </a:stretch>
        </p:blipFill>
        <p:spPr>
          <a:xfrm>
            <a:off x="5370590" y="19390"/>
            <a:ext cx="3736819" cy="2285503"/>
          </a:xfrm>
          <a:prstGeom prst="rect">
            <a:avLst/>
          </a:prstGeom>
        </p:spPr>
      </p:pic>
      <p:sp>
        <p:nvSpPr>
          <p:cNvPr id="10" name="TextBox 9">
            <a:extLst>
              <a:ext uri="{FF2B5EF4-FFF2-40B4-BE49-F238E27FC236}">
                <a16:creationId xmlns:a16="http://schemas.microsoft.com/office/drawing/2014/main" id="{660F3715-4C62-69A3-ED9B-D506DA5759C7}"/>
              </a:ext>
            </a:extLst>
          </p:cNvPr>
          <p:cNvSpPr txBox="1"/>
          <p:nvPr/>
        </p:nvSpPr>
        <p:spPr>
          <a:xfrm>
            <a:off x="6083404" y="3468674"/>
            <a:ext cx="3060595" cy="523220"/>
          </a:xfrm>
          <a:prstGeom prst="rect">
            <a:avLst/>
          </a:prstGeom>
          <a:noFill/>
        </p:spPr>
        <p:txBody>
          <a:bodyPr wrap="square" rtlCol="0">
            <a:spAutoFit/>
          </a:bodyPr>
          <a:lstStyle/>
          <a:p>
            <a:r>
              <a:rPr lang="en-US"/>
              <a:t>R</a:t>
            </a:r>
            <a:r>
              <a:rPr lang="en-TW"/>
              <a:t>eal movement = </a:t>
            </a:r>
          </a:p>
          <a:p>
            <a:r>
              <a:rPr lang="en-US"/>
              <a:t>L</a:t>
            </a:r>
            <a:r>
              <a:rPr lang="en-TW"/>
              <a:t>ast movement + </a:t>
            </a:r>
            <a:r>
              <a:rPr lang="en-TW" b="1">
                <a:solidFill>
                  <a:srgbClr val="00B050"/>
                </a:solidFill>
              </a:rPr>
              <a:t>negative</a:t>
            </a:r>
            <a:r>
              <a:rPr lang="en-TW"/>
              <a:t> gradient</a:t>
            </a:r>
          </a:p>
        </p:txBody>
      </p:sp>
      <p:sp>
        <p:nvSpPr>
          <p:cNvPr id="12" name="Freeform 11">
            <a:extLst>
              <a:ext uri="{FF2B5EF4-FFF2-40B4-BE49-F238E27FC236}">
                <a16:creationId xmlns:a16="http://schemas.microsoft.com/office/drawing/2014/main" id="{E18F1E30-8309-FA7F-4AA8-5A1BAE7BF412}"/>
              </a:ext>
            </a:extLst>
          </p:cNvPr>
          <p:cNvSpPr/>
          <p:nvPr/>
        </p:nvSpPr>
        <p:spPr>
          <a:xfrm>
            <a:off x="7330314" y="2017726"/>
            <a:ext cx="974856" cy="1488734"/>
          </a:xfrm>
          <a:custGeom>
            <a:avLst/>
            <a:gdLst>
              <a:gd name="connsiteX0" fmla="*/ 0 w 974856"/>
              <a:gd name="connsiteY0" fmla="*/ 1488734 h 1488734"/>
              <a:gd name="connsiteX1" fmla="*/ 37785 w 974856"/>
              <a:gd name="connsiteY1" fmla="*/ 1473619 h 1488734"/>
              <a:gd name="connsiteX2" fmla="*/ 60456 w 974856"/>
              <a:gd name="connsiteY2" fmla="*/ 1443391 h 1488734"/>
              <a:gd name="connsiteX3" fmla="*/ 120912 w 974856"/>
              <a:gd name="connsiteY3" fmla="*/ 1382935 h 1488734"/>
              <a:gd name="connsiteX4" fmla="*/ 219154 w 974856"/>
              <a:gd name="connsiteY4" fmla="*/ 1269580 h 1488734"/>
              <a:gd name="connsiteX5" fmla="*/ 309838 w 974856"/>
              <a:gd name="connsiteY5" fmla="*/ 1133553 h 1488734"/>
              <a:gd name="connsiteX6" fmla="*/ 362737 w 974856"/>
              <a:gd name="connsiteY6" fmla="*/ 1057983 h 1488734"/>
              <a:gd name="connsiteX7" fmla="*/ 370294 w 974856"/>
              <a:gd name="connsiteY7" fmla="*/ 1035312 h 1488734"/>
              <a:gd name="connsiteX8" fmla="*/ 392965 w 974856"/>
              <a:gd name="connsiteY8" fmla="*/ 997527 h 1488734"/>
              <a:gd name="connsiteX9" fmla="*/ 400522 w 974856"/>
              <a:gd name="connsiteY9" fmla="*/ 974856 h 1488734"/>
              <a:gd name="connsiteX10" fmla="*/ 468536 w 974856"/>
              <a:gd name="connsiteY10" fmla="*/ 876614 h 1488734"/>
              <a:gd name="connsiteX11" fmla="*/ 506321 w 974856"/>
              <a:gd name="connsiteY11" fmla="*/ 846386 h 1488734"/>
              <a:gd name="connsiteX12" fmla="*/ 544106 w 974856"/>
              <a:gd name="connsiteY12" fmla="*/ 808601 h 1488734"/>
              <a:gd name="connsiteX13" fmla="*/ 597005 w 974856"/>
              <a:gd name="connsiteY13" fmla="*/ 778373 h 1488734"/>
              <a:gd name="connsiteX14" fmla="*/ 672575 w 974856"/>
              <a:gd name="connsiteY14" fmla="*/ 717917 h 1488734"/>
              <a:gd name="connsiteX15" fmla="*/ 717917 w 974856"/>
              <a:gd name="connsiteY15" fmla="*/ 687689 h 1488734"/>
              <a:gd name="connsiteX16" fmla="*/ 755703 w 974856"/>
              <a:gd name="connsiteY16" fmla="*/ 649904 h 1488734"/>
              <a:gd name="connsiteX17" fmla="*/ 778374 w 974856"/>
              <a:gd name="connsiteY17" fmla="*/ 634790 h 1488734"/>
              <a:gd name="connsiteX18" fmla="*/ 823716 w 974856"/>
              <a:gd name="connsiteY18" fmla="*/ 589448 h 1488734"/>
              <a:gd name="connsiteX19" fmla="*/ 853944 w 974856"/>
              <a:gd name="connsiteY19" fmla="*/ 559219 h 1488734"/>
              <a:gd name="connsiteX20" fmla="*/ 876615 w 974856"/>
              <a:gd name="connsiteY20" fmla="*/ 521434 h 1488734"/>
              <a:gd name="connsiteX21" fmla="*/ 899286 w 974856"/>
              <a:gd name="connsiteY21" fmla="*/ 498763 h 1488734"/>
              <a:gd name="connsiteX22" fmla="*/ 937071 w 974856"/>
              <a:gd name="connsiteY22" fmla="*/ 438307 h 1488734"/>
              <a:gd name="connsiteX23" fmla="*/ 952185 w 974856"/>
              <a:gd name="connsiteY23" fmla="*/ 415636 h 1488734"/>
              <a:gd name="connsiteX24" fmla="*/ 974856 w 974856"/>
              <a:gd name="connsiteY24" fmla="*/ 332509 h 1488734"/>
              <a:gd name="connsiteX25" fmla="*/ 967299 w 974856"/>
              <a:gd name="connsiteY25" fmla="*/ 264495 h 1488734"/>
              <a:gd name="connsiteX26" fmla="*/ 891729 w 974856"/>
              <a:gd name="connsiteY26" fmla="*/ 166254 h 1488734"/>
              <a:gd name="connsiteX27" fmla="*/ 853944 w 974856"/>
              <a:gd name="connsiteY27" fmla="*/ 143583 h 1488734"/>
              <a:gd name="connsiteX28" fmla="*/ 763260 w 974856"/>
              <a:gd name="connsiteY28" fmla="*/ 120912 h 1488734"/>
              <a:gd name="connsiteX29" fmla="*/ 740588 w 974856"/>
              <a:gd name="connsiteY29" fmla="*/ 113355 h 1488734"/>
              <a:gd name="connsiteX30" fmla="*/ 717917 w 974856"/>
              <a:gd name="connsiteY30" fmla="*/ 98241 h 1488734"/>
              <a:gd name="connsiteX31" fmla="*/ 695246 w 974856"/>
              <a:gd name="connsiteY31" fmla="*/ 90684 h 1488734"/>
              <a:gd name="connsiteX32" fmla="*/ 680132 w 974856"/>
              <a:gd name="connsiteY32" fmla="*/ 68013 h 1488734"/>
              <a:gd name="connsiteX33" fmla="*/ 657461 w 974856"/>
              <a:gd name="connsiteY33" fmla="*/ 52899 h 1488734"/>
              <a:gd name="connsiteX34" fmla="*/ 634790 w 974856"/>
              <a:gd name="connsiteY34" fmla="*/ 30228 h 1488734"/>
              <a:gd name="connsiteX35" fmla="*/ 589448 w 974856"/>
              <a:gd name="connsiteY35" fmla="*/ 0 h 1488734"/>
              <a:gd name="connsiteX36" fmla="*/ 551663 w 974856"/>
              <a:gd name="connsiteY36" fmla="*/ 37785 h 1488734"/>
              <a:gd name="connsiteX37" fmla="*/ 536549 w 974856"/>
              <a:gd name="connsiteY37" fmla="*/ 60456 h 1488734"/>
              <a:gd name="connsiteX38" fmla="*/ 544106 w 974856"/>
              <a:gd name="connsiteY38" fmla="*/ 37785 h 1488734"/>
              <a:gd name="connsiteX39" fmla="*/ 581891 w 974856"/>
              <a:gd name="connsiteY39" fmla="*/ 7557 h 1488734"/>
              <a:gd name="connsiteX40" fmla="*/ 725474 w 974856"/>
              <a:gd name="connsiteY40" fmla="*/ 15114 h 148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74856" h="1488734">
                <a:moveTo>
                  <a:pt x="0" y="1488734"/>
                </a:moveTo>
                <a:cubicBezTo>
                  <a:pt x="12595" y="1483696"/>
                  <a:pt x="26933" y="1481758"/>
                  <a:pt x="37785" y="1473619"/>
                </a:cubicBezTo>
                <a:cubicBezTo>
                  <a:pt x="47861" y="1466062"/>
                  <a:pt x="51550" y="1452297"/>
                  <a:pt x="60456" y="1443391"/>
                </a:cubicBezTo>
                <a:cubicBezTo>
                  <a:pt x="191098" y="1312749"/>
                  <a:pt x="23734" y="1498333"/>
                  <a:pt x="120912" y="1382935"/>
                </a:cubicBezTo>
                <a:cubicBezTo>
                  <a:pt x="153120" y="1344689"/>
                  <a:pt x="193429" y="1312455"/>
                  <a:pt x="219154" y="1269580"/>
                </a:cubicBezTo>
                <a:cubicBezTo>
                  <a:pt x="252927" y="1213291"/>
                  <a:pt x="258926" y="1201436"/>
                  <a:pt x="309838" y="1133553"/>
                </a:cubicBezTo>
                <a:cubicBezTo>
                  <a:pt x="326820" y="1110911"/>
                  <a:pt x="349446" y="1081907"/>
                  <a:pt x="362737" y="1057983"/>
                </a:cubicBezTo>
                <a:cubicBezTo>
                  <a:pt x="366606" y="1051020"/>
                  <a:pt x="366732" y="1042437"/>
                  <a:pt x="370294" y="1035312"/>
                </a:cubicBezTo>
                <a:cubicBezTo>
                  <a:pt x="376863" y="1022175"/>
                  <a:pt x="386396" y="1010664"/>
                  <a:pt x="392965" y="997527"/>
                </a:cubicBezTo>
                <a:cubicBezTo>
                  <a:pt x="396527" y="990402"/>
                  <a:pt x="397384" y="982178"/>
                  <a:pt x="400522" y="974856"/>
                </a:cubicBezTo>
                <a:cubicBezTo>
                  <a:pt x="414971" y="941142"/>
                  <a:pt x="443164" y="896912"/>
                  <a:pt x="468536" y="876614"/>
                </a:cubicBezTo>
                <a:cubicBezTo>
                  <a:pt x="481131" y="866538"/>
                  <a:pt x="494332" y="857176"/>
                  <a:pt x="506321" y="846386"/>
                </a:cubicBezTo>
                <a:cubicBezTo>
                  <a:pt x="519561" y="834470"/>
                  <a:pt x="529856" y="819288"/>
                  <a:pt x="544106" y="808601"/>
                </a:cubicBezTo>
                <a:cubicBezTo>
                  <a:pt x="560353" y="796416"/>
                  <a:pt x="580413" y="790085"/>
                  <a:pt x="597005" y="778373"/>
                </a:cubicBezTo>
                <a:cubicBezTo>
                  <a:pt x="623360" y="759770"/>
                  <a:pt x="646768" y="737272"/>
                  <a:pt x="672575" y="717917"/>
                </a:cubicBezTo>
                <a:cubicBezTo>
                  <a:pt x="687107" y="707018"/>
                  <a:pt x="703858" y="699192"/>
                  <a:pt x="717917" y="687689"/>
                </a:cubicBezTo>
                <a:cubicBezTo>
                  <a:pt x="731703" y="676410"/>
                  <a:pt x="742298" y="661633"/>
                  <a:pt x="755703" y="649904"/>
                </a:cubicBezTo>
                <a:cubicBezTo>
                  <a:pt x="762538" y="643923"/>
                  <a:pt x="771586" y="640824"/>
                  <a:pt x="778374" y="634790"/>
                </a:cubicBezTo>
                <a:cubicBezTo>
                  <a:pt x="794349" y="620590"/>
                  <a:pt x="808602" y="604562"/>
                  <a:pt x="823716" y="589448"/>
                </a:cubicBezTo>
                <a:cubicBezTo>
                  <a:pt x="833792" y="579372"/>
                  <a:pt x="846613" y="571438"/>
                  <a:pt x="853944" y="559219"/>
                </a:cubicBezTo>
                <a:cubicBezTo>
                  <a:pt x="861501" y="546624"/>
                  <a:pt x="867802" y="533185"/>
                  <a:pt x="876615" y="521434"/>
                </a:cubicBezTo>
                <a:cubicBezTo>
                  <a:pt x="883027" y="512884"/>
                  <a:pt x="892444" y="506973"/>
                  <a:pt x="899286" y="498763"/>
                </a:cubicBezTo>
                <a:cubicBezTo>
                  <a:pt x="907919" y="488403"/>
                  <a:pt x="933384" y="444206"/>
                  <a:pt x="937071" y="438307"/>
                </a:cubicBezTo>
                <a:cubicBezTo>
                  <a:pt x="941885" y="430605"/>
                  <a:pt x="948496" y="423936"/>
                  <a:pt x="952185" y="415636"/>
                </a:cubicBezTo>
                <a:cubicBezTo>
                  <a:pt x="966131" y="384257"/>
                  <a:pt x="968391" y="364834"/>
                  <a:pt x="974856" y="332509"/>
                </a:cubicBezTo>
                <a:cubicBezTo>
                  <a:pt x="972337" y="309838"/>
                  <a:pt x="974512" y="286135"/>
                  <a:pt x="967299" y="264495"/>
                </a:cubicBezTo>
                <a:cubicBezTo>
                  <a:pt x="949539" y="211215"/>
                  <a:pt x="932440" y="194752"/>
                  <a:pt x="891729" y="166254"/>
                </a:cubicBezTo>
                <a:cubicBezTo>
                  <a:pt x="879696" y="157831"/>
                  <a:pt x="867795" y="148472"/>
                  <a:pt x="853944" y="143583"/>
                </a:cubicBezTo>
                <a:cubicBezTo>
                  <a:pt x="824562" y="133213"/>
                  <a:pt x="792819" y="130765"/>
                  <a:pt x="763260" y="120912"/>
                </a:cubicBezTo>
                <a:lnTo>
                  <a:pt x="740588" y="113355"/>
                </a:lnTo>
                <a:cubicBezTo>
                  <a:pt x="733031" y="108317"/>
                  <a:pt x="726041" y="102303"/>
                  <a:pt x="717917" y="98241"/>
                </a:cubicBezTo>
                <a:cubicBezTo>
                  <a:pt x="710792" y="94679"/>
                  <a:pt x="701466" y="95660"/>
                  <a:pt x="695246" y="90684"/>
                </a:cubicBezTo>
                <a:cubicBezTo>
                  <a:pt x="688154" y="85010"/>
                  <a:pt x="686554" y="74435"/>
                  <a:pt x="680132" y="68013"/>
                </a:cubicBezTo>
                <a:cubicBezTo>
                  <a:pt x="673710" y="61591"/>
                  <a:pt x="664438" y="58713"/>
                  <a:pt x="657461" y="52899"/>
                </a:cubicBezTo>
                <a:cubicBezTo>
                  <a:pt x="649251" y="46057"/>
                  <a:pt x="643226" y="36789"/>
                  <a:pt x="634790" y="30228"/>
                </a:cubicBezTo>
                <a:cubicBezTo>
                  <a:pt x="620452" y="19076"/>
                  <a:pt x="589448" y="0"/>
                  <a:pt x="589448" y="0"/>
                </a:cubicBezTo>
                <a:cubicBezTo>
                  <a:pt x="553759" y="11896"/>
                  <a:pt x="573635" y="-666"/>
                  <a:pt x="551663" y="37785"/>
                </a:cubicBezTo>
                <a:cubicBezTo>
                  <a:pt x="547157" y="45671"/>
                  <a:pt x="545631" y="60456"/>
                  <a:pt x="536549" y="60456"/>
                </a:cubicBezTo>
                <a:cubicBezTo>
                  <a:pt x="528583" y="60456"/>
                  <a:pt x="540544" y="44910"/>
                  <a:pt x="544106" y="37785"/>
                </a:cubicBezTo>
                <a:cubicBezTo>
                  <a:pt x="557779" y="10439"/>
                  <a:pt x="555743" y="16273"/>
                  <a:pt x="581891" y="7557"/>
                </a:cubicBezTo>
                <a:cubicBezTo>
                  <a:pt x="674940" y="17896"/>
                  <a:pt x="627093" y="15114"/>
                  <a:pt x="725474" y="1511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4207436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title="Advanced Optimization Algorithms"/>
          <p:cNvSpPr txBox="1"/>
          <p:nvPr/>
        </p:nvSpPr>
        <p:spPr>
          <a:xfrm>
            <a:off x="381000" y="176174"/>
            <a:ext cx="4156500" cy="7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tx1"/>
                </a:solidFill>
              </a:rPr>
              <a:t>Advanced Optimization Algorithms</a:t>
            </a:r>
            <a:endParaRPr sz="1800" b="1">
              <a:solidFill>
                <a:schemeClr val="tx1"/>
              </a:solidFill>
            </a:endParaRPr>
          </a:p>
        </p:txBody>
      </p:sp>
      <p:sp>
        <p:nvSpPr>
          <p:cNvPr id="8" name="Google Shape;63;p14">
            <a:extLst>
              <a:ext uri="{FF2B5EF4-FFF2-40B4-BE49-F238E27FC236}">
                <a16:creationId xmlns:a16="http://schemas.microsoft.com/office/drawing/2014/main" id="{F0639D9B-6B6C-28E5-0725-12A7825FB31C}"/>
              </a:ext>
            </a:extLst>
          </p:cNvPr>
          <p:cNvSpPr txBox="1"/>
          <p:nvPr/>
        </p:nvSpPr>
        <p:spPr>
          <a:xfrm>
            <a:off x="5334000" y="4621880"/>
            <a:ext cx="3810000" cy="521620"/>
          </a:xfrm>
          <a:prstGeom prst="rect">
            <a:avLst/>
          </a:prstGeom>
          <a:noFill/>
          <a:ln>
            <a:noFill/>
          </a:ln>
        </p:spPr>
        <p:txBody>
          <a:bodyPr spcFirstLastPara="1" wrap="square" lIns="91425" tIns="91425" rIns="91425" bIns="91425" anchor="t" anchorCtr="0">
            <a:noAutofit/>
          </a:bodyPr>
          <a:lstStyle/>
          <a:p>
            <a:pPr algn="l"/>
            <a:r>
              <a:rPr lang="en-US" altLang="zh-TW" sz="900" b="1" i="0" u="none" strike="noStrike" dirty="0">
                <a:solidFill>
                  <a:schemeClr val="tx1"/>
                </a:solidFill>
                <a:effectLst/>
                <a:latin typeface="YouTube Sans"/>
              </a:rPr>
              <a:t>Image source: Hung-</a:t>
            </a:r>
            <a:r>
              <a:rPr lang="en-US" altLang="zh-TW" sz="900" b="1" i="0" u="none" strike="noStrike" dirty="0" err="1">
                <a:solidFill>
                  <a:schemeClr val="tx1"/>
                </a:solidFill>
                <a:effectLst/>
                <a:latin typeface="YouTube Sans"/>
              </a:rPr>
              <a:t>yi</a:t>
            </a:r>
            <a:r>
              <a:rPr lang="en-US" altLang="zh-TW" sz="900" b="1" i="0" u="none" strike="noStrike" dirty="0">
                <a:solidFill>
                  <a:schemeClr val="tx1"/>
                </a:solidFill>
                <a:effectLst/>
                <a:latin typeface="YouTube Sans"/>
              </a:rPr>
              <a:t> Lee【</a:t>
            </a:r>
            <a:r>
              <a:rPr lang="zh-TW" altLang="en-US" sz="900" b="1" i="0" u="none" strike="noStrike" dirty="0">
                <a:solidFill>
                  <a:schemeClr val="tx1"/>
                </a:solidFill>
                <a:effectLst/>
                <a:latin typeface="YouTube Sans"/>
              </a:rPr>
              <a:t>機器學習</a:t>
            </a:r>
            <a:r>
              <a:rPr lang="en-US" altLang="zh-TW" sz="900" b="1" i="0" u="none" strike="noStrike" dirty="0">
                <a:solidFill>
                  <a:schemeClr val="tx1"/>
                </a:solidFill>
                <a:effectLst/>
                <a:latin typeface="YouTube Sans"/>
              </a:rPr>
              <a:t>2021】</a:t>
            </a:r>
            <a:r>
              <a:rPr lang="zh-TW" altLang="en-US" sz="900" b="1" i="0" u="none" strike="noStrike" dirty="0">
                <a:solidFill>
                  <a:schemeClr val="tx1"/>
                </a:solidFill>
                <a:effectLst/>
                <a:latin typeface="YouTube Sans"/>
              </a:rPr>
              <a:t>機器學習任務攻略</a:t>
            </a:r>
            <a:endParaRPr lang="en-US" altLang="zh-TW" sz="900" b="1" i="0" u="none" strike="noStrike" dirty="0">
              <a:solidFill>
                <a:schemeClr val="tx1"/>
              </a:solidFill>
              <a:effectLst/>
              <a:latin typeface="YouTube Sans"/>
            </a:endParaRPr>
          </a:p>
          <a:p>
            <a:pPr algn="l"/>
            <a:r>
              <a:rPr lang="en-US" altLang="zh-TW" sz="900" b="1" i="0" u="none" strike="noStrike" dirty="0">
                <a:solidFill>
                  <a:schemeClr val="tx1"/>
                </a:solidFill>
                <a:effectLst/>
                <a:latin typeface="YouTube Sans"/>
              </a:rPr>
              <a:t>https://</a:t>
            </a:r>
            <a:r>
              <a:rPr lang="en-US" altLang="zh-TW" sz="900" b="1" i="0" u="none" strike="noStrike" dirty="0" err="1">
                <a:solidFill>
                  <a:schemeClr val="tx1"/>
                </a:solidFill>
                <a:effectLst/>
                <a:latin typeface="YouTube Sans"/>
              </a:rPr>
              <a:t>www.youtube.com</a:t>
            </a:r>
            <a:r>
              <a:rPr lang="en-US" altLang="zh-TW" sz="900" b="1" i="0" u="none" strike="noStrike" dirty="0">
                <a:solidFill>
                  <a:schemeClr val="tx1"/>
                </a:solidFill>
                <a:effectLst/>
                <a:latin typeface="YouTube Sans"/>
              </a:rPr>
              <a:t>/</a:t>
            </a:r>
            <a:r>
              <a:rPr lang="en-US" altLang="zh-TW" sz="900" b="1" i="0" u="none" strike="noStrike" dirty="0" err="1">
                <a:solidFill>
                  <a:schemeClr val="tx1"/>
                </a:solidFill>
                <a:effectLst/>
                <a:latin typeface="YouTube Sans"/>
              </a:rPr>
              <a:t>watch?v</a:t>
            </a:r>
            <a:r>
              <a:rPr lang="en-US" altLang="zh-TW" sz="900" b="1" i="0" u="none" strike="noStrike" dirty="0">
                <a:solidFill>
                  <a:schemeClr val="tx1"/>
                </a:solidFill>
                <a:effectLst/>
                <a:latin typeface="YouTube Sans"/>
              </a:rPr>
              <a:t>=WeHM2xpYQpw&amp;list=PLJV_el3uVTsMhtt7_Y6sgTHGHp1Vb2P2J&amp;index=4</a:t>
            </a:r>
            <a:endParaRPr lang="zh-TW" altLang="en-US" sz="900" b="1" i="0" u="none" strike="noStrike" dirty="0">
              <a:solidFill>
                <a:schemeClr val="tx1"/>
              </a:solidFill>
              <a:effectLst/>
              <a:latin typeface="YouTube Sans"/>
            </a:endParaRPr>
          </a:p>
        </p:txBody>
      </p:sp>
      <p:pic>
        <p:nvPicPr>
          <p:cNvPr id="2" name="Picture 1">
            <a:extLst>
              <a:ext uri="{FF2B5EF4-FFF2-40B4-BE49-F238E27FC236}">
                <a16:creationId xmlns:a16="http://schemas.microsoft.com/office/drawing/2014/main" id="{BDFE7A96-E492-2E32-C2EC-326A3B7AB822}"/>
              </a:ext>
            </a:extLst>
          </p:cNvPr>
          <p:cNvPicPr>
            <a:picLocks noChangeAspect="1"/>
          </p:cNvPicPr>
          <p:nvPr/>
        </p:nvPicPr>
        <p:blipFill rotWithShape="1">
          <a:blip r:embed="rId3"/>
          <a:srcRect t="41373"/>
          <a:stretch/>
        </p:blipFill>
        <p:spPr>
          <a:xfrm>
            <a:off x="3417940" y="1532817"/>
            <a:ext cx="2308120" cy="1757223"/>
          </a:xfrm>
          <a:prstGeom prst="rect">
            <a:avLst/>
          </a:prstGeom>
        </p:spPr>
      </p:pic>
      <p:pic>
        <p:nvPicPr>
          <p:cNvPr id="7" name="Picture 6">
            <a:extLst>
              <a:ext uri="{FF2B5EF4-FFF2-40B4-BE49-F238E27FC236}">
                <a16:creationId xmlns:a16="http://schemas.microsoft.com/office/drawing/2014/main" id="{9ABC4649-E6C7-E41B-1305-58424A9D61C1}"/>
              </a:ext>
            </a:extLst>
          </p:cNvPr>
          <p:cNvPicPr>
            <a:picLocks noChangeAspect="1"/>
          </p:cNvPicPr>
          <p:nvPr/>
        </p:nvPicPr>
        <p:blipFill rotWithShape="1">
          <a:blip r:embed="rId3"/>
          <a:srcRect b="58393"/>
          <a:stretch/>
        </p:blipFill>
        <p:spPr>
          <a:xfrm>
            <a:off x="381000" y="1712061"/>
            <a:ext cx="2308120" cy="1247094"/>
          </a:xfrm>
          <a:prstGeom prst="rect">
            <a:avLst/>
          </a:prstGeom>
        </p:spPr>
      </p:pic>
      <p:sp>
        <p:nvSpPr>
          <p:cNvPr id="11" name="TextBox 10">
            <a:extLst>
              <a:ext uri="{FF2B5EF4-FFF2-40B4-BE49-F238E27FC236}">
                <a16:creationId xmlns:a16="http://schemas.microsoft.com/office/drawing/2014/main" id="{51F1C34E-E6CC-CD84-050E-DB4309362652}"/>
              </a:ext>
            </a:extLst>
          </p:cNvPr>
          <p:cNvSpPr txBox="1"/>
          <p:nvPr/>
        </p:nvSpPr>
        <p:spPr>
          <a:xfrm>
            <a:off x="476093" y="770817"/>
            <a:ext cx="4857907" cy="307777"/>
          </a:xfrm>
          <a:prstGeom prst="rect">
            <a:avLst/>
          </a:prstGeom>
          <a:noFill/>
        </p:spPr>
        <p:txBody>
          <a:bodyPr wrap="square" rtlCol="0">
            <a:spAutoFit/>
          </a:bodyPr>
          <a:lstStyle/>
          <a:p>
            <a:r>
              <a:rPr lang="en-TW"/>
              <a:t>Here we rewrite the updating step as the one on the right: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703D753-3208-2918-7F97-4184CE702E25}"/>
                  </a:ext>
                </a:extLst>
              </p:cNvPr>
              <p:cNvSpPr txBox="1"/>
              <p:nvPr/>
            </p:nvSpPr>
            <p:spPr>
              <a:xfrm>
                <a:off x="5803795" y="1078594"/>
                <a:ext cx="2773428" cy="1335109"/>
              </a:xfrm>
              <a:prstGeom prst="rect">
                <a:avLst/>
              </a:prstGeom>
              <a:noFill/>
              <a:ln w="28575">
                <a:solidFill>
                  <a:srgbClr val="0070C0"/>
                </a:solidFill>
              </a:ln>
            </p:spPr>
            <p:txBody>
              <a:bodyPr wrap="square" rtlCol="0">
                <a:spAutoFit/>
              </a:bodyPr>
              <a:lstStyle/>
              <a:p>
                <a14:m>
                  <m:oMath xmlns:m="http://schemas.openxmlformats.org/officeDocument/2006/math">
                    <m:sSubSup>
                      <m:sSubSupPr>
                        <m:ctrlPr>
                          <a:rPr lang="en-TW" sz="1600" i="1">
                            <a:latin typeface="Cambria Math" panose="02040503050406030204" pitchFamily="18" charset="0"/>
                          </a:rPr>
                        </m:ctrlPr>
                      </m:sSubSupPr>
                      <m:e>
                        <m:r>
                          <a:rPr lang="en-TW" sz="1600" i="1">
                            <a:latin typeface="Cambria Math" panose="02040503050406030204" pitchFamily="18" charset="0"/>
                            <a:ea typeface="Cambria Math" panose="02040503050406030204" pitchFamily="18" charset="0"/>
                          </a:rPr>
                          <m:t>𝜎</m:t>
                        </m:r>
                      </m:e>
                      <m:sub>
                        <m:r>
                          <a:rPr lang="en-US" sz="1600" b="0" i="1">
                            <a:latin typeface="Cambria Math" panose="02040503050406030204" pitchFamily="18" charset="0"/>
                          </a:rPr>
                          <m:t>𝑖</m:t>
                        </m:r>
                      </m:sub>
                      <m:sup>
                        <m:r>
                          <a:rPr lang="en-US" sz="1600" b="0" i="1">
                            <a:latin typeface="Cambria Math" panose="02040503050406030204" pitchFamily="18" charset="0"/>
                          </a:rPr>
                          <m:t>𝑡</m:t>
                        </m:r>
                      </m:sup>
                    </m:sSubSup>
                  </m:oMath>
                </a14:m>
                <a:r>
                  <a:rPr lang="en-TW" sz="1600"/>
                  <a:t>: </a:t>
                </a:r>
              </a:p>
              <a:p>
                <a:r>
                  <a:rPr lang="en-TW" sz="1600"/>
                  <a:t>time step dependent and parameter dependent (ie. w1 and w3 have different </a:t>
                </a:r>
                <a14:m>
                  <m:oMath xmlns:m="http://schemas.openxmlformats.org/officeDocument/2006/math">
                    <m:r>
                      <a:rPr lang="en-TW" sz="1600" i="1">
                        <a:latin typeface="Cambria Math" panose="02040503050406030204" pitchFamily="18" charset="0"/>
                        <a:ea typeface="Cambria Math" panose="02040503050406030204" pitchFamily="18" charset="0"/>
                      </a:rPr>
                      <m:t>𝜎</m:t>
                    </m:r>
                  </m:oMath>
                </a14:m>
                <a:r>
                  <a:rPr lang="en-TW" sz="1600"/>
                  <a:t> values)</a:t>
                </a:r>
                <a:endParaRPr lang="en-TW" sz="2000"/>
              </a:p>
            </p:txBody>
          </p:sp>
        </mc:Choice>
        <mc:Fallback xmlns="">
          <p:sp>
            <p:nvSpPr>
              <p:cNvPr id="13" name="TextBox 12">
                <a:extLst>
                  <a:ext uri="{FF2B5EF4-FFF2-40B4-BE49-F238E27FC236}">
                    <a16:creationId xmlns:a16="http://schemas.microsoft.com/office/drawing/2014/main" id="{F703D753-3208-2918-7F97-4184CE702E25}"/>
                  </a:ext>
                </a:extLst>
              </p:cNvPr>
              <p:cNvSpPr txBox="1">
                <a:spLocks noRot="1" noChangeAspect="1" noMove="1" noResize="1" noEditPoints="1" noAdjustHandles="1" noChangeArrowheads="1" noChangeShapeType="1" noTextEdit="1"/>
              </p:cNvSpPr>
              <p:nvPr/>
            </p:nvSpPr>
            <p:spPr>
              <a:xfrm>
                <a:off x="5803795" y="1078594"/>
                <a:ext cx="2773428" cy="1335109"/>
              </a:xfrm>
              <a:prstGeom prst="rect">
                <a:avLst/>
              </a:prstGeom>
              <a:blipFill>
                <a:blip r:embed="rId4"/>
                <a:stretch>
                  <a:fillRect l="-905" t="-926" b="-3704"/>
                </a:stretch>
              </a:blipFill>
              <a:ln w="28575">
                <a:solidFill>
                  <a:srgbClr val="0070C0"/>
                </a:solidFill>
              </a:ln>
            </p:spPr>
            <p:txBody>
              <a:bodyPr/>
              <a:lstStyle/>
              <a:p>
                <a:r>
                  <a:rPr lang="en-TW">
                    <a:noFill/>
                  </a:rPr>
                  <a:t> </a:t>
                </a:r>
              </a:p>
            </p:txBody>
          </p:sp>
        </mc:Fallback>
      </mc:AlternateContent>
      <p:sp>
        <p:nvSpPr>
          <p:cNvPr id="14" name="TextBox 13">
            <a:extLst>
              <a:ext uri="{FF2B5EF4-FFF2-40B4-BE49-F238E27FC236}">
                <a16:creationId xmlns:a16="http://schemas.microsoft.com/office/drawing/2014/main" id="{37F47F30-1C24-F12C-9587-BC1A2DA983F9}"/>
              </a:ext>
            </a:extLst>
          </p:cNvPr>
          <p:cNvSpPr txBox="1"/>
          <p:nvPr/>
        </p:nvSpPr>
        <p:spPr>
          <a:xfrm>
            <a:off x="5334000" y="241825"/>
            <a:ext cx="3500162" cy="307777"/>
          </a:xfrm>
          <a:prstGeom prst="rect">
            <a:avLst/>
          </a:prstGeom>
          <a:noFill/>
        </p:spPr>
        <p:txBody>
          <a:bodyPr wrap="square" rtlCol="0">
            <a:spAutoFit/>
          </a:bodyPr>
          <a:lstStyle/>
          <a:p>
            <a:r>
              <a:rPr lang="en-TW">
                <a:solidFill>
                  <a:srgbClr val="FF0000"/>
                </a:solidFill>
              </a:rPr>
              <a:t>Adaptive Learning Rate</a:t>
            </a:r>
          </a:p>
        </p:txBody>
      </p:sp>
    </p:spTree>
    <p:extLst>
      <p:ext uri="{BB962C8B-B14F-4D97-AF65-F5344CB8AC3E}">
        <p14:creationId xmlns:p14="http://schemas.microsoft.com/office/powerpoint/2010/main" val="1706783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6" name="Picture 5">
            <a:extLst>
              <a:ext uri="{FF2B5EF4-FFF2-40B4-BE49-F238E27FC236}">
                <a16:creationId xmlns:a16="http://schemas.microsoft.com/office/drawing/2014/main" id="{BDF1AFCA-7F36-B8C8-50E1-7501450BC978}"/>
              </a:ext>
            </a:extLst>
          </p:cNvPr>
          <p:cNvPicPr>
            <a:picLocks noChangeAspect="1"/>
          </p:cNvPicPr>
          <p:nvPr/>
        </p:nvPicPr>
        <p:blipFill rotWithShape="1">
          <a:blip r:embed="rId3"/>
          <a:srcRect t="3602"/>
          <a:stretch/>
        </p:blipFill>
        <p:spPr>
          <a:xfrm>
            <a:off x="131056" y="1387692"/>
            <a:ext cx="5841581" cy="3494998"/>
          </a:xfrm>
          <a:prstGeom prst="rect">
            <a:avLst/>
          </a:prstGeom>
        </p:spPr>
      </p:pic>
      <p:sp>
        <p:nvSpPr>
          <p:cNvPr id="84" name="Google Shape;84;p17" title="Advanced Optimization Algorithms"/>
          <p:cNvSpPr txBox="1"/>
          <p:nvPr/>
        </p:nvSpPr>
        <p:spPr>
          <a:xfrm>
            <a:off x="131057" y="102283"/>
            <a:ext cx="4156500" cy="7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tx1"/>
                </a:solidFill>
              </a:rPr>
              <a:t>Advanced Optimization Algorithms</a:t>
            </a:r>
            <a:endParaRPr sz="1800" b="1">
              <a:solidFill>
                <a:schemeClr val="tx1"/>
              </a:solidFill>
            </a:endParaRPr>
          </a:p>
        </p:txBody>
      </p:sp>
      <p:sp>
        <p:nvSpPr>
          <p:cNvPr id="8" name="Google Shape;63;p14">
            <a:extLst>
              <a:ext uri="{FF2B5EF4-FFF2-40B4-BE49-F238E27FC236}">
                <a16:creationId xmlns:a16="http://schemas.microsoft.com/office/drawing/2014/main" id="{F0639D9B-6B6C-28E5-0725-12A7825FB31C}"/>
              </a:ext>
            </a:extLst>
          </p:cNvPr>
          <p:cNvSpPr txBox="1"/>
          <p:nvPr/>
        </p:nvSpPr>
        <p:spPr>
          <a:xfrm>
            <a:off x="5334000" y="4621880"/>
            <a:ext cx="3810000" cy="521620"/>
          </a:xfrm>
          <a:prstGeom prst="rect">
            <a:avLst/>
          </a:prstGeom>
          <a:noFill/>
          <a:ln>
            <a:noFill/>
          </a:ln>
        </p:spPr>
        <p:txBody>
          <a:bodyPr spcFirstLastPara="1" wrap="square" lIns="91425" tIns="91425" rIns="91425" bIns="91425" anchor="t" anchorCtr="0">
            <a:noAutofit/>
          </a:bodyPr>
          <a:lstStyle/>
          <a:p>
            <a:pPr algn="l"/>
            <a:r>
              <a:rPr lang="en-US" altLang="zh-TW" sz="900" b="1" i="0" u="none" strike="noStrike" dirty="0">
                <a:solidFill>
                  <a:schemeClr val="tx1"/>
                </a:solidFill>
                <a:effectLst/>
                <a:latin typeface="YouTube Sans"/>
              </a:rPr>
              <a:t>Image source: Hung-</a:t>
            </a:r>
            <a:r>
              <a:rPr lang="en-US" altLang="zh-TW" sz="900" b="1" i="0" u="none" strike="noStrike" dirty="0" err="1">
                <a:solidFill>
                  <a:schemeClr val="tx1"/>
                </a:solidFill>
                <a:effectLst/>
                <a:latin typeface="YouTube Sans"/>
              </a:rPr>
              <a:t>yi</a:t>
            </a:r>
            <a:r>
              <a:rPr lang="en-US" altLang="zh-TW" sz="900" b="1" i="0" u="none" strike="noStrike" dirty="0">
                <a:solidFill>
                  <a:schemeClr val="tx1"/>
                </a:solidFill>
                <a:effectLst/>
                <a:latin typeface="YouTube Sans"/>
              </a:rPr>
              <a:t> Lee【</a:t>
            </a:r>
            <a:r>
              <a:rPr lang="zh-TW" altLang="en-US" sz="900" b="1" i="0" u="none" strike="noStrike" dirty="0">
                <a:solidFill>
                  <a:schemeClr val="tx1"/>
                </a:solidFill>
                <a:effectLst/>
                <a:latin typeface="YouTube Sans"/>
              </a:rPr>
              <a:t>機器學習</a:t>
            </a:r>
            <a:r>
              <a:rPr lang="en-US" altLang="zh-TW" sz="900" b="1" i="0" u="none" strike="noStrike" dirty="0">
                <a:solidFill>
                  <a:schemeClr val="tx1"/>
                </a:solidFill>
                <a:effectLst/>
                <a:latin typeface="YouTube Sans"/>
              </a:rPr>
              <a:t>2021】</a:t>
            </a:r>
            <a:r>
              <a:rPr lang="zh-TW" altLang="en-US" sz="900" b="1" i="0" u="none" strike="noStrike" dirty="0">
                <a:solidFill>
                  <a:schemeClr val="tx1"/>
                </a:solidFill>
                <a:effectLst/>
                <a:latin typeface="YouTube Sans"/>
              </a:rPr>
              <a:t>機器學習任務攻略</a:t>
            </a:r>
            <a:endParaRPr lang="en-US" altLang="zh-TW" sz="900" b="1" i="0" u="none" strike="noStrike" dirty="0">
              <a:solidFill>
                <a:schemeClr val="tx1"/>
              </a:solidFill>
              <a:effectLst/>
              <a:latin typeface="YouTube Sans"/>
            </a:endParaRPr>
          </a:p>
          <a:p>
            <a:pPr algn="l"/>
            <a:r>
              <a:rPr lang="en-US" altLang="zh-TW" sz="900" b="1" i="0" u="none" strike="noStrike" dirty="0">
                <a:solidFill>
                  <a:schemeClr val="tx1"/>
                </a:solidFill>
                <a:effectLst/>
                <a:latin typeface="YouTube Sans"/>
              </a:rPr>
              <a:t>https://</a:t>
            </a:r>
            <a:r>
              <a:rPr lang="en-US" altLang="zh-TW" sz="900" b="1" i="0" u="none" strike="noStrike" dirty="0" err="1">
                <a:solidFill>
                  <a:schemeClr val="tx1"/>
                </a:solidFill>
                <a:effectLst/>
                <a:latin typeface="YouTube Sans"/>
              </a:rPr>
              <a:t>www.youtube.com</a:t>
            </a:r>
            <a:r>
              <a:rPr lang="en-US" altLang="zh-TW" sz="900" b="1" i="0" u="none" strike="noStrike" dirty="0">
                <a:solidFill>
                  <a:schemeClr val="tx1"/>
                </a:solidFill>
                <a:effectLst/>
                <a:latin typeface="YouTube Sans"/>
              </a:rPr>
              <a:t>/</a:t>
            </a:r>
            <a:r>
              <a:rPr lang="en-US" altLang="zh-TW" sz="900" b="1" i="0" u="none" strike="noStrike" dirty="0" err="1">
                <a:solidFill>
                  <a:schemeClr val="tx1"/>
                </a:solidFill>
                <a:effectLst/>
                <a:latin typeface="YouTube Sans"/>
              </a:rPr>
              <a:t>watch?v</a:t>
            </a:r>
            <a:r>
              <a:rPr lang="en-US" altLang="zh-TW" sz="900" b="1" i="0" u="none" strike="noStrike" dirty="0">
                <a:solidFill>
                  <a:schemeClr val="tx1"/>
                </a:solidFill>
                <a:effectLst/>
                <a:latin typeface="YouTube Sans"/>
              </a:rPr>
              <a:t>=WeHM2xpYQpw&amp;list=PLJV_el3uVTsMhtt7_Y6sgTHGHp1Vb2P2J&amp;index=4</a:t>
            </a:r>
            <a:endParaRPr lang="zh-TW" altLang="en-US" sz="900" b="1" i="0" u="none" strike="noStrike" dirty="0">
              <a:solidFill>
                <a:schemeClr val="tx1"/>
              </a:solidFill>
              <a:effectLst/>
              <a:latin typeface="YouTube Sans"/>
            </a:endParaRPr>
          </a:p>
        </p:txBody>
      </p:sp>
      <p:pic>
        <p:nvPicPr>
          <p:cNvPr id="3" name="Picture 2">
            <a:extLst>
              <a:ext uri="{FF2B5EF4-FFF2-40B4-BE49-F238E27FC236}">
                <a16:creationId xmlns:a16="http://schemas.microsoft.com/office/drawing/2014/main" id="{145B1B0D-A710-70F9-DEC0-625AAE1B6793}"/>
              </a:ext>
            </a:extLst>
          </p:cNvPr>
          <p:cNvPicPr>
            <a:picLocks noChangeAspect="1"/>
          </p:cNvPicPr>
          <p:nvPr/>
        </p:nvPicPr>
        <p:blipFill>
          <a:blip r:embed="rId4"/>
          <a:stretch>
            <a:fillRect/>
          </a:stretch>
        </p:blipFill>
        <p:spPr>
          <a:xfrm>
            <a:off x="6565081" y="102283"/>
            <a:ext cx="2493219" cy="909782"/>
          </a:xfrm>
          <a:prstGeom prst="rect">
            <a:avLst/>
          </a:prstGeom>
        </p:spPr>
      </p:pic>
      <mc:AlternateContent xmlns:mc="http://schemas.openxmlformats.org/markup-compatibility/2006" xmlns:a14="http://schemas.microsoft.com/office/drawing/2010/main">
        <mc:Choice Requires="a14">
          <p:sp>
            <p:nvSpPr>
              <p:cNvPr id="4" name="Google Shape;85;p17">
                <a:extLst>
                  <a:ext uri="{FF2B5EF4-FFF2-40B4-BE49-F238E27FC236}">
                    <a16:creationId xmlns:a16="http://schemas.microsoft.com/office/drawing/2014/main" id="{5DEC4C2F-58E9-46FC-C4F6-578A9462CF7C}"/>
                  </a:ext>
                </a:extLst>
              </p:cNvPr>
              <p:cNvSpPr txBox="1"/>
              <p:nvPr/>
            </p:nvSpPr>
            <p:spPr>
              <a:xfrm>
                <a:off x="131057" y="557174"/>
                <a:ext cx="5997690" cy="7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a:solidFill>
                      <a:srgbClr val="0070C0"/>
                    </a:solidFill>
                  </a:rPr>
                  <a:t>What do we use </a:t>
                </a:r>
                <a14:m>
                  <m:oMath xmlns:m="http://schemas.openxmlformats.org/officeDocument/2006/math">
                    <m:sSubSup>
                      <m:sSubSupPr>
                        <m:ctrlPr>
                          <a:rPr lang="en-TW" sz="1600" i="1">
                            <a:latin typeface="Cambria Math" panose="02040503050406030204" pitchFamily="18" charset="0"/>
                          </a:rPr>
                        </m:ctrlPr>
                      </m:sSubSupPr>
                      <m:e>
                        <m:r>
                          <a:rPr lang="en-TW" sz="1600" i="1">
                            <a:latin typeface="Cambria Math" panose="02040503050406030204" pitchFamily="18" charset="0"/>
                            <a:ea typeface="Cambria Math" panose="02040503050406030204" pitchFamily="18" charset="0"/>
                          </a:rPr>
                          <m:t>𝜎</m:t>
                        </m:r>
                      </m:e>
                      <m:sub>
                        <m:r>
                          <a:rPr lang="en-US" sz="1600" b="0" i="1">
                            <a:latin typeface="Cambria Math" panose="02040503050406030204" pitchFamily="18" charset="0"/>
                          </a:rPr>
                          <m:t>𝑖</m:t>
                        </m:r>
                      </m:sub>
                      <m:sup>
                        <m:r>
                          <a:rPr lang="en-US" sz="1600" b="0" i="1">
                            <a:latin typeface="Cambria Math" panose="02040503050406030204" pitchFamily="18" charset="0"/>
                          </a:rPr>
                          <m:t>𝑡</m:t>
                        </m:r>
                      </m:sup>
                    </m:sSubSup>
                  </m:oMath>
                </a14:m>
                <a:r>
                  <a:rPr lang="en-GB" sz="1600" b="1" dirty="0">
                    <a:solidFill>
                      <a:srgbClr val="0070C0"/>
                    </a:solidFill>
                  </a:rPr>
                  <a:t> for ? </a:t>
                </a:r>
                <a:r>
                  <a:rPr lang="en-GB" sz="1600" b="1" dirty="0">
                    <a:solidFill>
                      <a:srgbClr val="FF0000"/>
                    </a:solidFill>
                  </a:rPr>
                  <a:t>Root Mean Square </a:t>
                </a:r>
              </a:p>
              <a:p>
                <a:pPr marL="0" lvl="0" indent="0" algn="l" rtl="0">
                  <a:spcBef>
                    <a:spcPts val="0"/>
                  </a:spcBef>
                  <a:spcAft>
                    <a:spcPts val="0"/>
                  </a:spcAft>
                  <a:buNone/>
                </a:pPr>
                <a:r>
                  <a:rPr lang="en-GB" sz="1600" b="1" dirty="0">
                    <a:solidFill>
                      <a:srgbClr val="FF0000"/>
                    </a:solidFill>
                  </a:rPr>
                  <a:t>(a concept used in Adagrad)</a:t>
                </a:r>
                <a:endParaRPr lang="en-GB" sz="1600" dirty="0">
                  <a:solidFill>
                    <a:srgbClr val="FF0000"/>
                  </a:solidFill>
                </a:endParaRPr>
              </a:p>
              <a:p>
                <a:pPr marL="0" lvl="0" indent="0" algn="l" rtl="0">
                  <a:spcBef>
                    <a:spcPts val="0"/>
                  </a:spcBef>
                  <a:spcAft>
                    <a:spcPts val="0"/>
                  </a:spcAft>
                  <a:buNone/>
                </a:pPr>
                <a:endParaRPr lang="en-GB" sz="1600" dirty="0">
                  <a:solidFill>
                    <a:schemeClr val="tx1"/>
                  </a:solidFill>
                </a:endParaRPr>
              </a:p>
            </p:txBody>
          </p:sp>
        </mc:Choice>
        <mc:Fallback xmlns="">
          <p:sp>
            <p:nvSpPr>
              <p:cNvPr id="4" name="Google Shape;85;p17">
                <a:extLst>
                  <a:ext uri="{FF2B5EF4-FFF2-40B4-BE49-F238E27FC236}">
                    <a16:creationId xmlns:a16="http://schemas.microsoft.com/office/drawing/2014/main" id="{5DEC4C2F-58E9-46FC-C4F6-578A9462CF7C}"/>
                  </a:ext>
                </a:extLst>
              </p:cNvPr>
              <p:cNvSpPr txBox="1">
                <a:spLocks noRot="1" noChangeAspect="1" noMove="1" noResize="1" noEditPoints="1" noAdjustHandles="1" noChangeArrowheads="1" noChangeShapeType="1" noTextEdit="1"/>
              </p:cNvSpPr>
              <p:nvPr/>
            </p:nvSpPr>
            <p:spPr>
              <a:xfrm>
                <a:off x="131057" y="557174"/>
                <a:ext cx="5997690" cy="762000"/>
              </a:xfrm>
              <a:prstGeom prst="rect">
                <a:avLst/>
              </a:prstGeom>
              <a:blipFill>
                <a:blip r:embed="rId5"/>
                <a:stretch>
                  <a:fillRect l="-634"/>
                </a:stretch>
              </a:blipFill>
              <a:ln>
                <a:noFill/>
              </a:ln>
            </p:spPr>
            <p:txBody>
              <a:bodyPr/>
              <a:lstStyle/>
              <a:p>
                <a:r>
                  <a:rPr lang="en-TW">
                    <a:noFill/>
                  </a:rPr>
                  <a:t> </a:t>
                </a:r>
              </a:p>
            </p:txBody>
          </p:sp>
        </mc:Fallback>
      </mc:AlternateContent>
      <p:sp>
        <p:nvSpPr>
          <p:cNvPr id="9" name="TextBox 8">
            <a:extLst>
              <a:ext uri="{FF2B5EF4-FFF2-40B4-BE49-F238E27FC236}">
                <a16:creationId xmlns:a16="http://schemas.microsoft.com/office/drawing/2014/main" id="{10ADC9C0-41DA-FF18-0B71-B680B6234696}"/>
              </a:ext>
            </a:extLst>
          </p:cNvPr>
          <p:cNvSpPr txBox="1"/>
          <p:nvPr/>
        </p:nvSpPr>
        <p:spPr>
          <a:xfrm>
            <a:off x="6403496" y="2077606"/>
            <a:ext cx="2569388" cy="1169551"/>
          </a:xfrm>
          <a:prstGeom prst="rect">
            <a:avLst/>
          </a:prstGeom>
          <a:noFill/>
        </p:spPr>
        <p:txBody>
          <a:bodyPr wrap="square" rtlCol="0">
            <a:spAutoFit/>
          </a:bodyPr>
          <a:lstStyle/>
          <a:p>
            <a:pPr marL="342900" indent="-342900">
              <a:buAutoNum type="arabicPeriod"/>
            </a:pPr>
            <a:r>
              <a:rPr lang="en-US"/>
              <a:t>C</a:t>
            </a:r>
            <a:r>
              <a:rPr lang="en-TW"/>
              <a:t>alculate g_0</a:t>
            </a:r>
          </a:p>
          <a:p>
            <a:pPr marL="342900" indent="-342900">
              <a:buAutoNum type="arabicPeriod"/>
            </a:pPr>
            <a:r>
              <a:rPr lang="en-US"/>
              <a:t>C</a:t>
            </a:r>
            <a:r>
              <a:rPr lang="en-TW"/>
              <a:t>alculate sigma_0</a:t>
            </a:r>
          </a:p>
          <a:p>
            <a:pPr marL="342900" indent="-342900">
              <a:buAutoNum type="arabicPeriod"/>
            </a:pPr>
            <a:r>
              <a:rPr lang="en-US"/>
              <a:t>U</a:t>
            </a:r>
            <a:r>
              <a:rPr lang="en-TW"/>
              <a:t>pdate theta_1</a:t>
            </a:r>
          </a:p>
          <a:p>
            <a:pPr marL="342900" indent="-342900">
              <a:buAutoNum type="arabicPeriod"/>
            </a:pPr>
            <a:r>
              <a:rPr lang="en-US"/>
              <a:t>C</a:t>
            </a:r>
            <a:r>
              <a:rPr lang="en-TW"/>
              <a:t>alculate g_1</a:t>
            </a:r>
          </a:p>
          <a:p>
            <a:pPr marL="342900" indent="-342900">
              <a:buAutoNum type="arabicPeriod"/>
            </a:pPr>
            <a:r>
              <a:rPr lang="en-TW"/>
              <a:t>… repeat</a:t>
            </a:r>
          </a:p>
        </p:txBody>
      </p:sp>
    </p:spTree>
    <p:extLst>
      <p:ext uri="{BB962C8B-B14F-4D97-AF65-F5344CB8AC3E}">
        <p14:creationId xmlns:p14="http://schemas.microsoft.com/office/powerpoint/2010/main" val="3157963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title="Advanced Optimization Algorithms"/>
          <p:cNvSpPr txBox="1"/>
          <p:nvPr/>
        </p:nvSpPr>
        <p:spPr>
          <a:xfrm>
            <a:off x="131057" y="102283"/>
            <a:ext cx="4156500" cy="7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tx1"/>
                </a:solidFill>
              </a:rPr>
              <a:t>Advanced Optimization Algorithms</a:t>
            </a:r>
            <a:endParaRPr sz="1800" b="1">
              <a:solidFill>
                <a:schemeClr val="tx1"/>
              </a:solidFill>
            </a:endParaRPr>
          </a:p>
        </p:txBody>
      </p:sp>
      <p:sp>
        <p:nvSpPr>
          <p:cNvPr id="8" name="Google Shape;63;p14">
            <a:extLst>
              <a:ext uri="{FF2B5EF4-FFF2-40B4-BE49-F238E27FC236}">
                <a16:creationId xmlns:a16="http://schemas.microsoft.com/office/drawing/2014/main" id="{F0639D9B-6B6C-28E5-0725-12A7825FB31C}"/>
              </a:ext>
            </a:extLst>
          </p:cNvPr>
          <p:cNvSpPr txBox="1"/>
          <p:nvPr/>
        </p:nvSpPr>
        <p:spPr>
          <a:xfrm>
            <a:off x="5334000" y="4621880"/>
            <a:ext cx="3810000" cy="521620"/>
          </a:xfrm>
          <a:prstGeom prst="rect">
            <a:avLst/>
          </a:prstGeom>
          <a:noFill/>
          <a:ln>
            <a:noFill/>
          </a:ln>
        </p:spPr>
        <p:txBody>
          <a:bodyPr spcFirstLastPara="1" wrap="square" lIns="91425" tIns="91425" rIns="91425" bIns="91425" anchor="t" anchorCtr="0">
            <a:noAutofit/>
          </a:bodyPr>
          <a:lstStyle/>
          <a:p>
            <a:pPr algn="l"/>
            <a:r>
              <a:rPr lang="en-US" altLang="zh-TW" sz="900" b="1" i="0" u="none" strike="noStrike" dirty="0">
                <a:solidFill>
                  <a:schemeClr val="tx1"/>
                </a:solidFill>
                <a:effectLst/>
                <a:latin typeface="YouTube Sans"/>
              </a:rPr>
              <a:t>Image source: Hung-</a:t>
            </a:r>
            <a:r>
              <a:rPr lang="en-US" altLang="zh-TW" sz="900" b="1" i="0" u="none" strike="noStrike" dirty="0" err="1">
                <a:solidFill>
                  <a:schemeClr val="tx1"/>
                </a:solidFill>
                <a:effectLst/>
                <a:latin typeface="YouTube Sans"/>
              </a:rPr>
              <a:t>yi</a:t>
            </a:r>
            <a:r>
              <a:rPr lang="en-US" altLang="zh-TW" sz="900" b="1" i="0" u="none" strike="noStrike" dirty="0">
                <a:solidFill>
                  <a:schemeClr val="tx1"/>
                </a:solidFill>
                <a:effectLst/>
                <a:latin typeface="YouTube Sans"/>
              </a:rPr>
              <a:t> Lee【</a:t>
            </a:r>
            <a:r>
              <a:rPr lang="zh-TW" altLang="en-US" sz="900" b="1" i="0" u="none" strike="noStrike" dirty="0">
                <a:solidFill>
                  <a:schemeClr val="tx1"/>
                </a:solidFill>
                <a:effectLst/>
                <a:latin typeface="YouTube Sans"/>
              </a:rPr>
              <a:t>機器學習</a:t>
            </a:r>
            <a:r>
              <a:rPr lang="en-US" altLang="zh-TW" sz="900" b="1" i="0" u="none" strike="noStrike" dirty="0">
                <a:solidFill>
                  <a:schemeClr val="tx1"/>
                </a:solidFill>
                <a:effectLst/>
                <a:latin typeface="YouTube Sans"/>
              </a:rPr>
              <a:t>2021】</a:t>
            </a:r>
            <a:r>
              <a:rPr lang="zh-TW" altLang="en-US" sz="900" b="1" i="0" u="none" strike="noStrike" dirty="0">
                <a:solidFill>
                  <a:schemeClr val="tx1"/>
                </a:solidFill>
                <a:effectLst/>
                <a:latin typeface="YouTube Sans"/>
              </a:rPr>
              <a:t>機器學習任務攻略</a:t>
            </a:r>
            <a:endParaRPr lang="en-US" altLang="zh-TW" sz="900" b="1" i="0" u="none" strike="noStrike" dirty="0">
              <a:solidFill>
                <a:schemeClr val="tx1"/>
              </a:solidFill>
              <a:effectLst/>
              <a:latin typeface="YouTube Sans"/>
            </a:endParaRPr>
          </a:p>
          <a:p>
            <a:pPr algn="l"/>
            <a:r>
              <a:rPr lang="en-US" altLang="zh-TW" sz="900" b="1" i="0" u="none" strike="noStrike" dirty="0">
                <a:solidFill>
                  <a:schemeClr val="tx1"/>
                </a:solidFill>
                <a:effectLst/>
                <a:latin typeface="YouTube Sans"/>
              </a:rPr>
              <a:t>https://</a:t>
            </a:r>
            <a:r>
              <a:rPr lang="en-US" altLang="zh-TW" sz="900" b="1" i="0" u="none" strike="noStrike" dirty="0" err="1">
                <a:solidFill>
                  <a:schemeClr val="tx1"/>
                </a:solidFill>
                <a:effectLst/>
                <a:latin typeface="YouTube Sans"/>
              </a:rPr>
              <a:t>www.youtube.com</a:t>
            </a:r>
            <a:r>
              <a:rPr lang="en-US" altLang="zh-TW" sz="900" b="1" i="0" u="none" strike="noStrike" dirty="0">
                <a:solidFill>
                  <a:schemeClr val="tx1"/>
                </a:solidFill>
                <a:effectLst/>
                <a:latin typeface="YouTube Sans"/>
              </a:rPr>
              <a:t>/</a:t>
            </a:r>
            <a:r>
              <a:rPr lang="en-US" altLang="zh-TW" sz="900" b="1" i="0" u="none" strike="noStrike" dirty="0" err="1">
                <a:solidFill>
                  <a:schemeClr val="tx1"/>
                </a:solidFill>
                <a:effectLst/>
                <a:latin typeface="YouTube Sans"/>
              </a:rPr>
              <a:t>watch?v</a:t>
            </a:r>
            <a:r>
              <a:rPr lang="en-US" altLang="zh-TW" sz="900" b="1" i="0" u="none" strike="noStrike" dirty="0">
                <a:solidFill>
                  <a:schemeClr val="tx1"/>
                </a:solidFill>
                <a:effectLst/>
                <a:latin typeface="YouTube Sans"/>
              </a:rPr>
              <a:t>=WeHM2xpYQpw&amp;list=PLJV_el3uVTsMhtt7_Y6sgTHGHp1Vb2P2J&amp;index=4</a:t>
            </a:r>
            <a:endParaRPr lang="zh-TW" altLang="en-US" sz="900" b="1" i="0" u="none" strike="noStrike" dirty="0">
              <a:solidFill>
                <a:schemeClr val="tx1"/>
              </a:solidFill>
              <a:effectLst/>
              <a:latin typeface="YouTube Sans"/>
            </a:endParaRPr>
          </a:p>
        </p:txBody>
      </p:sp>
      <p:pic>
        <p:nvPicPr>
          <p:cNvPr id="3" name="Picture 2">
            <a:extLst>
              <a:ext uri="{FF2B5EF4-FFF2-40B4-BE49-F238E27FC236}">
                <a16:creationId xmlns:a16="http://schemas.microsoft.com/office/drawing/2014/main" id="{145B1B0D-A710-70F9-DEC0-625AAE1B6793}"/>
              </a:ext>
            </a:extLst>
          </p:cNvPr>
          <p:cNvPicPr>
            <a:picLocks noChangeAspect="1"/>
          </p:cNvPicPr>
          <p:nvPr/>
        </p:nvPicPr>
        <p:blipFill>
          <a:blip r:embed="rId3"/>
          <a:stretch>
            <a:fillRect/>
          </a:stretch>
        </p:blipFill>
        <p:spPr>
          <a:xfrm>
            <a:off x="6565081" y="102283"/>
            <a:ext cx="2493219" cy="909782"/>
          </a:xfrm>
          <a:prstGeom prst="rect">
            <a:avLst/>
          </a:prstGeom>
        </p:spPr>
      </p:pic>
      <p:sp>
        <p:nvSpPr>
          <p:cNvPr id="4" name="Google Shape;85;p17">
            <a:extLst>
              <a:ext uri="{FF2B5EF4-FFF2-40B4-BE49-F238E27FC236}">
                <a16:creationId xmlns:a16="http://schemas.microsoft.com/office/drawing/2014/main" id="{5DEC4C2F-58E9-46FC-C4F6-578A9462CF7C}"/>
              </a:ext>
            </a:extLst>
          </p:cNvPr>
          <p:cNvSpPr txBox="1"/>
          <p:nvPr/>
        </p:nvSpPr>
        <p:spPr>
          <a:xfrm>
            <a:off x="125488" y="582816"/>
            <a:ext cx="5841580" cy="4548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rgbClr val="0070C0"/>
                </a:solidFill>
              </a:rPr>
              <a:t>Why is this “adaptive” ?</a:t>
            </a:r>
            <a:endParaRPr lang="en-GB" sz="1600" dirty="0">
              <a:solidFill>
                <a:schemeClr val="tx1"/>
              </a:solidFill>
            </a:endParaRPr>
          </a:p>
        </p:txBody>
      </p:sp>
      <p:pic>
        <p:nvPicPr>
          <p:cNvPr id="6" name="Picture 5">
            <a:extLst>
              <a:ext uri="{FF2B5EF4-FFF2-40B4-BE49-F238E27FC236}">
                <a16:creationId xmlns:a16="http://schemas.microsoft.com/office/drawing/2014/main" id="{BDF1AFCA-7F36-B8C8-50E1-7501450BC978}"/>
              </a:ext>
            </a:extLst>
          </p:cNvPr>
          <p:cNvPicPr>
            <a:picLocks noChangeAspect="1"/>
          </p:cNvPicPr>
          <p:nvPr/>
        </p:nvPicPr>
        <p:blipFill rotWithShape="1">
          <a:blip r:embed="rId4"/>
          <a:srcRect t="3602"/>
          <a:stretch/>
        </p:blipFill>
        <p:spPr>
          <a:xfrm>
            <a:off x="131057" y="1538612"/>
            <a:ext cx="5153409" cy="3083267"/>
          </a:xfrm>
          <a:prstGeom prst="rect">
            <a:avLst/>
          </a:prstGeom>
        </p:spPr>
      </p:pic>
      <p:pic>
        <p:nvPicPr>
          <p:cNvPr id="2" name="Picture 1">
            <a:extLst>
              <a:ext uri="{FF2B5EF4-FFF2-40B4-BE49-F238E27FC236}">
                <a16:creationId xmlns:a16="http://schemas.microsoft.com/office/drawing/2014/main" id="{4C2470B2-360E-790E-D474-97D3964B740D}"/>
              </a:ext>
            </a:extLst>
          </p:cNvPr>
          <p:cNvPicPr>
            <a:picLocks noChangeAspect="1"/>
          </p:cNvPicPr>
          <p:nvPr/>
        </p:nvPicPr>
        <p:blipFill>
          <a:blip r:embed="rId5"/>
          <a:stretch>
            <a:fillRect/>
          </a:stretch>
        </p:blipFill>
        <p:spPr>
          <a:xfrm>
            <a:off x="5698412" y="1110821"/>
            <a:ext cx="3081176" cy="3437944"/>
          </a:xfrm>
          <a:prstGeom prst="rect">
            <a:avLst/>
          </a:prstGeom>
        </p:spPr>
      </p:pic>
      <p:sp>
        <p:nvSpPr>
          <p:cNvPr id="5" name="Rectangle 4">
            <a:extLst>
              <a:ext uri="{FF2B5EF4-FFF2-40B4-BE49-F238E27FC236}">
                <a16:creationId xmlns:a16="http://schemas.microsoft.com/office/drawing/2014/main" id="{3EC8AB9D-4F33-7058-997F-FD1679DE9B14}"/>
              </a:ext>
            </a:extLst>
          </p:cNvPr>
          <p:cNvSpPr/>
          <p:nvPr/>
        </p:nvSpPr>
        <p:spPr>
          <a:xfrm>
            <a:off x="2070625" y="3619815"/>
            <a:ext cx="2216932" cy="108821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713090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title="Advanced Optimization Algorithms"/>
          <p:cNvSpPr txBox="1"/>
          <p:nvPr/>
        </p:nvSpPr>
        <p:spPr>
          <a:xfrm>
            <a:off x="131057" y="102283"/>
            <a:ext cx="4156500" cy="7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tx1"/>
                </a:solidFill>
              </a:rPr>
              <a:t>Advanced Optimization Algorithms</a:t>
            </a:r>
            <a:endParaRPr sz="1800" b="1">
              <a:solidFill>
                <a:schemeClr val="tx1"/>
              </a:solidFill>
            </a:endParaRPr>
          </a:p>
        </p:txBody>
      </p:sp>
      <p:sp>
        <p:nvSpPr>
          <p:cNvPr id="8" name="Google Shape;63;p14">
            <a:extLst>
              <a:ext uri="{FF2B5EF4-FFF2-40B4-BE49-F238E27FC236}">
                <a16:creationId xmlns:a16="http://schemas.microsoft.com/office/drawing/2014/main" id="{F0639D9B-6B6C-28E5-0725-12A7825FB31C}"/>
              </a:ext>
            </a:extLst>
          </p:cNvPr>
          <p:cNvSpPr txBox="1"/>
          <p:nvPr/>
        </p:nvSpPr>
        <p:spPr>
          <a:xfrm>
            <a:off x="5334000" y="4621880"/>
            <a:ext cx="3810000" cy="521620"/>
          </a:xfrm>
          <a:prstGeom prst="rect">
            <a:avLst/>
          </a:prstGeom>
          <a:noFill/>
          <a:ln>
            <a:noFill/>
          </a:ln>
        </p:spPr>
        <p:txBody>
          <a:bodyPr spcFirstLastPara="1" wrap="square" lIns="91425" tIns="91425" rIns="91425" bIns="91425" anchor="t" anchorCtr="0">
            <a:noAutofit/>
          </a:bodyPr>
          <a:lstStyle/>
          <a:p>
            <a:pPr algn="l"/>
            <a:r>
              <a:rPr lang="en-US" altLang="zh-TW" sz="900" b="1" i="0" u="none" strike="noStrike" dirty="0">
                <a:solidFill>
                  <a:schemeClr val="tx1"/>
                </a:solidFill>
                <a:effectLst/>
                <a:latin typeface="YouTube Sans"/>
              </a:rPr>
              <a:t>Image source: Hung-</a:t>
            </a:r>
            <a:r>
              <a:rPr lang="en-US" altLang="zh-TW" sz="900" b="1" i="0" u="none" strike="noStrike" dirty="0" err="1">
                <a:solidFill>
                  <a:schemeClr val="tx1"/>
                </a:solidFill>
                <a:effectLst/>
                <a:latin typeface="YouTube Sans"/>
              </a:rPr>
              <a:t>yi</a:t>
            </a:r>
            <a:r>
              <a:rPr lang="en-US" altLang="zh-TW" sz="900" b="1" i="0" u="none" strike="noStrike" dirty="0">
                <a:solidFill>
                  <a:schemeClr val="tx1"/>
                </a:solidFill>
                <a:effectLst/>
                <a:latin typeface="YouTube Sans"/>
              </a:rPr>
              <a:t> Lee【</a:t>
            </a:r>
            <a:r>
              <a:rPr lang="zh-TW" altLang="en-US" sz="900" b="1" i="0" u="none" strike="noStrike" dirty="0">
                <a:solidFill>
                  <a:schemeClr val="tx1"/>
                </a:solidFill>
                <a:effectLst/>
                <a:latin typeface="YouTube Sans"/>
              </a:rPr>
              <a:t>機器學習</a:t>
            </a:r>
            <a:r>
              <a:rPr lang="en-US" altLang="zh-TW" sz="900" b="1" i="0" u="none" strike="noStrike" dirty="0">
                <a:solidFill>
                  <a:schemeClr val="tx1"/>
                </a:solidFill>
                <a:effectLst/>
                <a:latin typeface="YouTube Sans"/>
              </a:rPr>
              <a:t>2021】</a:t>
            </a:r>
            <a:r>
              <a:rPr lang="zh-TW" altLang="en-US" sz="900" b="1" i="0" u="none" strike="noStrike" dirty="0">
                <a:solidFill>
                  <a:schemeClr val="tx1"/>
                </a:solidFill>
                <a:effectLst/>
                <a:latin typeface="YouTube Sans"/>
              </a:rPr>
              <a:t>機器學習任務攻略</a:t>
            </a:r>
            <a:endParaRPr lang="en-US" altLang="zh-TW" sz="900" b="1" i="0" u="none" strike="noStrike" dirty="0">
              <a:solidFill>
                <a:schemeClr val="tx1"/>
              </a:solidFill>
              <a:effectLst/>
              <a:latin typeface="YouTube Sans"/>
            </a:endParaRPr>
          </a:p>
          <a:p>
            <a:pPr algn="l"/>
            <a:r>
              <a:rPr lang="en-US" altLang="zh-TW" sz="900" b="1" i="0" u="none" strike="noStrike" dirty="0">
                <a:solidFill>
                  <a:schemeClr val="tx1"/>
                </a:solidFill>
                <a:effectLst/>
                <a:latin typeface="YouTube Sans"/>
              </a:rPr>
              <a:t>https://</a:t>
            </a:r>
            <a:r>
              <a:rPr lang="en-US" altLang="zh-TW" sz="900" b="1" i="0" u="none" strike="noStrike" dirty="0" err="1">
                <a:solidFill>
                  <a:schemeClr val="tx1"/>
                </a:solidFill>
                <a:effectLst/>
                <a:latin typeface="YouTube Sans"/>
              </a:rPr>
              <a:t>www.youtube.com</a:t>
            </a:r>
            <a:r>
              <a:rPr lang="en-US" altLang="zh-TW" sz="900" b="1" i="0" u="none" strike="noStrike" dirty="0">
                <a:solidFill>
                  <a:schemeClr val="tx1"/>
                </a:solidFill>
                <a:effectLst/>
                <a:latin typeface="YouTube Sans"/>
              </a:rPr>
              <a:t>/</a:t>
            </a:r>
            <a:r>
              <a:rPr lang="en-US" altLang="zh-TW" sz="900" b="1" i="0" u="none" strike="noStrike" dirty="0" err="1">
                <a:solidFill>
                  <a:schemeClr val="tx1"/>
                </a:solidFill>
                <a:effectLst/>
                <a:latin typeface="YouTube Sans"/>
              </a:rPr>
              <a:t>watch?v</a:t>
            </a:r>
            <a:r>
              <a:rPr lang="en-US" altLang="zh-TW" sz="900" b="1" i="0" u="none" strike="noStrike" dirty="0">
                <a:solidFill>
                  <a:schemeClr val="tx1"/>
                </a:solidFill>
                <a:effectLst/>
                <a:latin typeface="YouTube Sans"/>
              </a:rPr>
              <a:t>=WeHM2xpYQpw&amp;list=PLJV_el3uVTsMhtt7_Y6sgTHGHp1Vb2P2J&amp;index=4</a:t>
            </a:r>
            <a:endParaRPr lang="zh-TW" altLang="en-US" sz="900" b="1" i="0" u="none" strike="noStrike" dirty="0">
              <a:solidFill>
                <a:schemeClr val="tx1"/>
              </a:solidFill>
              <a:effectLst/>
              <a:latin typeface="YouTube Sans"/>
            </a:endParaRPr>
          </a:p>
        </p:txBody>
      </p:sp>
      <p:pic>
        <p:nvPicPr>
          <p:cNvPr id="3" name="Picture 2">
            <a:extLst>
              <a:ext uri="{FF2B5EF4-FFF2-40B4-BE49-F238E27FC236}">
                <a16:creationId xmlns:a16="http://schemas.microsoft.com/office/drawing/2014/main" id="{145B1B0D-A710-70F9-DEC0-625AAE1B6793}"/>
              </a:ext>
            </a:extLst>
          </p:cNvPr>
          <p:cNvPicPr>
            <a:picLocks noChangeAspect="1"/>
          </p:cNvPicPr>
          <p:nvPr/>
        </p:nvPicPr>
        <p:blipFill>
          <a:blip r:embed="rId3"/>
          <a:stretch>
            <a:fillRect/>
          </a:stretch>
        </p:blipFill>
        <p:spPr>
          <a:xfrm>
            <a:off x="6565081" y="102283"/>
            <a:ext cx="2493219" cy="909782"/>
          </a:xfrm>
          <a:prstGeom prst="rect">
            <a:avLst/>
          </a:prstGeom>
        </p:spPr>
      </p:pic>
      <p:sp>
        <p:nvSpPr>
          <p:cNvPr id="4" name="Google Shape;85;p17">
            <a:extLst>
              <a:ext uri="{FF2B5EF4-FFF2-40B4-BE49-F238E27FC236}">
                <a16:creationId xmlns:a16="http://schemas.microsoft.com/office/drawing/2014/main" id="{5DEC4C2F-58E9-46FC-C4F6-578A9462CF7C}"/>
              </a:ext>
            </a:extLst>
          </p:cNvPr>
          <p:cNvSpPr txBox="1"/>
          <p:nvPr/>
        </p:nvSpPr>
        <p:spPr>
          <a:xfrm>
            <a:off x="125488" y="582816"/>
            <a:ext cx="5841580" cy="10872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rgbClr val="0070C0"/>
                </a:solidFill>
              </a:rPr>
              <a:t>RMSProp:</a:t>
            </a:r>
          </a:p>
          <a:p>
            <a:pPr marL="0" lvl="0" indent="0" algn="l" rtl="0">
              <a:spcBef>
                <a:spcPts val="0"/>
              </a:spcBef>
              <a:spcAft>
                <a:spcPts val="0"/>
              </a:spcAft>
              <a:buNone/>
            </a:pPr>
            <a:r>
              <a:rPr lang="en-GB" sz="1600" dirty="0">
                <a:solidFill>
                  <a:schemeClr val="tx1"/>
                </a:solidFill>
              </a:rPr>
              <a:t>The recent gradient has larger influence, and the past gradients have less influence</a:t>
            </a:r>
          </a:p>
        </p:txBody>
      </p:sp>
      <p:pic>
        <p:nvPicPr>
          <p:cNvPr id="9" name="Picture 8">
            <a:extLst>
              <a:ext uri="{FF2B5EF4-FFF2-40B4-BE49-F238E27FC236}">
                <a16:creationId xmlns:a16="http://schemas.microsoft.com/office/drawing/2014/main" id="{89594A53-2B86-5084-59E8-590227043F15}"/>
              </a:ext>
            </a:extLst>
          </p:cNvPr>
          <p:cNvPicPr>
            <a:picLocks noChangeAspect="1"/>
          </p:cNvPicPr>
          <p:nvPr/>
        </p:nvPicPr>
        <p:blipFill rotWithShape="1">
          <a:blip r:embed="rId4"/>
          <a:srcRect t="2477"/>
          <a:stretch/>
        </p:blipFill>
        <p:spPr>
          <a:xfrm>
            <a:off x="235478" y="1541595"/>
            <a:ext cx="5098522" cy="3175636"/>
          </a:xfrm>
          <a:prstGeom prst="rect">
            <a:avLst/>
          </a:prstGeom>
        </p:spPr>
      </p:pic>
      <p:sp>
        <p:nvSpPr>
          <p:cNvPr id="10" name="TextBox 9">
            <a:extLst>
              <a:ext uri="{FF2B5EF4-FFF2-40B4-BE49-F238E27FC236}">
                <a16:creationId xmlns:a16="http://schemas.microsoft.com/office/drawing/2014/main" id="{4A14F4BE-37DB-A289-8947-603D7A639A9F}"/>
              </a:ext>
            </a:extLst>
          </p:cNvPr>
          <p:cNvSpPr txBox="1"/>
          <p:nvPr/>
        </p:nvSpPr>
        <p:spPr>
          <a:xfrm>
            <a:off x="5614869" y="1541595"/>
            <a:ext cx="3166394" cy="523220"/>
          </a:xfrm>
          <a:prstGeom prst="rect">
            <a:avLst/>
          </a:prstGeom>
          <a:noFill/>
        </p:spPr>
        <p:txBody>
          <a:bodyPr wrap="square" rtlCol="0">
            <a:spAutoFit/>
          </a:bodyPr>
          <a:lstStyle/>
          <a:p>
            <a:r>
              <a:rPr lang="en-US"/>
              <a:t>S</a:t>
            </a:r>
            <a:r>
              <a:rPr lang="en-TW"/>
              <a:t>igmas are calculated differently after step 0.</a:t>
            </a:r>
          </a:p>
        </p:txBody>
      </p:sp>
    </p:spTree>
    <p:extLst>
      <p:ext uri="{BB962C8B-B14F-4D97-AF65-F5344CB8AC3E}">
        <p14:creationId xmlns:p14="http://schemas.microsoft.com/office/powerpoint/2010/main" val="3171577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265492"/>
            <a:ext cx="8520600" cy="657221"/>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a:solidFill>
                  <a:schemeClr val="tx1"/>
                </a:solidFill>
              </a:rPr>
              <a:t>Optimization Methods</a:t>
            </a:r>
            <a:endParaRPr>
              <a:solidFill>
                <a:schemeClr val="tx1"/>
              </a:solidFill>
            </a:endParaRPr>
          </a:p>
        </p:txBody>
      </p:sp>
      <p:sp>
        <p:nvSpPr>
          <p:cNvPr id="2" name="TextBox 1">
            <a:extLst>
              <a:ext uri="{FF2B5EF4-FFF2-40B4-BE49-F238E27FC236}">
                <a16:creationId xmlns:a16="http://schemas.microsoft.com/office/drawing/2014/main" id="{B0E6B73B-25E3-26E9-ADA8-5A9962A31957}"/>
              </a:ext>
            </a:extLst>
          </p:cNvPr>
          <p:cNvSpPr txBox="1"/>
          <p:nvPr/>
        </p:nvSpPr>
        <p:spPr>
          <a:xfrm>
            <a:off x="6209608" y="4760910"/>
            <a:ext cx="3665912" cy="307777"/>
          </a:xfrm>
          <a:prstGeom prst="rect">
            <a:avLst/>
          </a:prstGeom>
          <a:noFill/>
        </p:spPr>
        <p:txBody>
          <a:bodyPr wrap="square" rtlCol="0">
            <a:spAutoFit/>
          </a:bodyPr>
          <a:lstStyle/>
          <a:p>
            <a:r>
              <a:rPr lang="en-TW"/>
              <a:t>Presented by: 112C71001 陳本瑜</a:t>
            </a:r>
          </a:p>
        </p:txBody>
      </p:sp>
      <p:sp>
        <p:nvSpPr>
          <p:cNvPr id="5" name="TextBox 4">
            <a:extLst>
              <a:ext uri="{FF2B5EF4-FFF2-40B4-BE49-F238E27FC236}">
                <a16:creationId xmlns:a16="http://schemas.microsoft.com/office/drawing/2014/main" id="{4CB09DB0-F764-1605-EC01-44AD5DCA85E8}"/>
              </a:ext>
            </a:extLst>
          </p:cNvPr>
          <p:cNvSpPr txBox="1"/>
          <p:nvPr/>
        </p:nvSpPr>
        <p:spPr>
          <a:xfrm>
            <a:off x="673172" y="1255748"/>
            <a:ext cx="3689421" cy="2632003"/>
          </a:xfrm>
          <a:prstGeom prst="rect">
            <a:avLst/>
          </a:prstGeom>
          <a:noFill/>
        </p:spPr>
        <p:txBody>
          <a:bodyPr wrap="square" rtlCol="0">
            <a:spAutoFit/>
          </a:bodyPr>
          <a:lstStyle/>
          <a:p>
            <a:pPr>
              <a:lnSpc>
                <a:spcPct val="150000"/>
              </a:lnSpc>
            </a:pPr>
            <a:r>
              <a:rPr lang="en-TW" sz="1600" dirty="0">
                <a:solidFill>
                  <a:schemeClr val="tx1"/>
                </a:solidFill>
              </a:rPr>
              <a:t>Topics:</a:t>
            </a:r>
          </a:p>
          <a:p>
            <a:pPr>
              <a:lnSpc>
                <a:spcPct val="150000"/>
              </a:lnSpc>
            </a:pPr>
            <a:r>
              <a:rPr lang="en-TW" sz="1600" dirty="0">
                <a:solidFill>
                  <a:schemeClr val="tx1"/>
                </a:solidFill>
              </a:rPr>
              <a:t>1) Introduction</a:t>
            </a:r>
          </a:p>
          <a:p>
            <a:pPr>
              <a:lnSpc>
                <a:spcPct val="150000"/>
              </a:lnSpc>
            </a:pPr>
            <a:r>
              <a:rPr lang="en-TW" sz="1600" dirty="0">
                <a:solidFill>
                  <a:schemeClr val="tx1"/>
                </a:solidFill>
              </a:rPr>
              <a:t>2) Gradient Descent</a:t>
            </a:r>
          </a:p>
          <a:p>
            <a:pPr>
              <a:lnSpc>
                <a:spcPct val="150000"/>
              </a:lnSpc>
            </a:pPr>
            <a:r>
              <a:rPr lang="en-TW" sz="1600" dirty="0">
                <a:solidFill>
                  <a:schemeClr val="tx1"/>
                </a:solidFill>
              </a:rPr>
              <a:t>3) Variants of Gradient Descent</a:t>
            </a:r>
          </a:p>
          <a:p>
            <a:pPr>
              <a:lnSpc>
                <a:spcPct val="150000"/>
              </a:lnSpc>
            </a:pPr>
            <a:r>
              <a:rPr lang="en-TW" sz="1600" dirty="0">
                <a:solidFill>
                  <a:schemeClr val="tx1"/>
                </a:solidFill>
              </a:rPr>
              <a:t>4) Advanced Optimization Algos.</a:t>
            </a:r>
          </a:p>
          <a:p>
            <a:pPr>
              <a:lnSpc>
                <a:spcPct val="150000"/>
              </a:lnSpc>
            </a:pPr>
            <a:r>
              <a:rPr lang="en-TW" sz="1600" dirty="0">
                <a:solidFill>
                  <a:schemeClr val="tx1"/>
                </a:solidFill>
              </a:rPr>
              <a:t>5) Something helps optimization</a:t>
            </a:r>
          </a:p>
          <a:p>
            <a:pPr>
              <a:lnSpc>
                <a:spcPct val="150000"/>
              </a:lnSpc>
            </a:pPr>
            <a:r>
              <a:rPr lang="en-TW" sz="1600" dirty="0">
                <a:solidFill>
                  <a:schemeClr val="tx1"/>
                </a:solidFill>
              </a:rPr>
              <a:t>6) Conclusion</a:t>
            </a:r>
          </a:p>
        </p:txBody>
      </p:sp>
      <p:pic>
        <p:nvPicPr>
          <p:cNvPr id="3" name="Picture 2">
            <a:extLst>
              <a:ext uri="{FF2B5EF4-FFF2-40B4-BE49-F238E27FC236}">
                <a16:creationId xmlns:a16="http://schemas.microsoft.com/office/drawing/2014/main" id="{C375803C-3B31-8034-539C-F6F8CA13F83A}"/>
              </a:ext>
            </a:extLst>
          </p:cNvPr>
          <p:cNvPicPr>
            <a:picLocks noChangeAspect="1"/>
          </p:cNvPicPr>
          <p:nvPr/>
        </p:nvPicPr>
        <p:blipFill>
          <a:blip r:embed="rId3"/>
          <a:stretch>
            <a:fillRect/>
          </a:stretch>
        </p:blipFill>
        <p:spPr>
          <a:xfrm>
            <a:off x="4781408" y="1457324"/>
            <a:ext cx="4050892" cy="2636837"/>
          </a:xfrm>
          <a:prstGeom prst="rect">
            <a:avLst/>
          </a:prstGeom>
        </p:spPr>
      </p:pic>
      <p:sp>
        <p:nvSpPr>
          <p:cNvPr id="4" name="TextBox 3">
            <a:extLst>
              <a:ext uri="{FF2B5EF4-FFF2-40B4-BE49-F238E27FC236}">
                <a16:creationId xmlns:a16="http://schemas.microsoft.com/office/drawing/2014/main" id="{3682AB5A-CE44-839D-0379-FF50D10FEB3A}"/>
              </a:ext>
            </a:extLst>
          </p:cNvPr>
          <p:cNvSpPr txBox="1"/>
          <p:nvPr/>
        </p:nvSpPr>
        <p:spPr>
          <a:xfrm>
            <a:off x="4836318" y="4207669"/>
            <a:ext cx="3995981" cy="261610"/>
          </a:xfrm>
          <a:prstGeom prst="rect">
            <a:avLst/>
          </a:prstGeom>
          <a:noFill/>
        </p:spPr>
        <p:txBody>
          <a:bodyPr wrap="square" rtlCol="0">
            <a:spAutoFit/>
          </a:bodyPr>
          <a:lstStyle/>
          <a:p>
            <a:r>
              <a:rPr lang="en-US" sz="1100" dirty="0"/>
              <a:t>S</a:t>
            </a:r>
            <a:r>
              <a:rPr lang="en-TW" sz="1100" dirty="0"/>
              <a:t>ource:</a:t>
            </a:r>
            <a:r>
              <a:rPr lang="en-US" sz="1100" dirty="0"/>
              <a:t>https://</a:t>
            </a:r>
            <a:r>
              <a:rPr lang="en-US" sz="1100" dirty="0" err="1"/>
              <a:t>www.pinterest.com</a:t>
            </a:r>
            <a:r>
              <a:rPr lang="en-US" sz="1100" dirty="0"/>
              <a:t>/pin/214624738467655137/</a:t>
            </a:r>
            <a:r>
              <a:rPr lang="en-TW" sz="1100" dirty="0"/>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title="Advanced Optimization Algorithms"/>
          <p:cNvSpPr txBox="1"/>
          <p:nvPr/>
        </p:nvSpPr>
        <p:spPr>
          <a:xfrm>
            <a:off x="131057" y="102283"/>
            <a:ext cx="4156500" cy="7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tx1"/>
                </a:solidFill>
              </a:rPr>
              <a:t>Advanced Optimization Algorithms</a:t>
            </a:r>
            <a:endParaRPr sz="1800" b="1">
              <a:solidFill>
                <a:schemeClr val="tx1"/>
              </a:solidFill>
            </a:endParaRPr>
          </a:p>
        </p:txBody>
      </p:sp>
      <p:sp>
        <p:nvSpPr>
          <p:cNvPr id="8" name="Google Shape;63;p14">
            <a:extLst>
              <a:ext uri="{FF2B5EF4-FFF2-40B4-BE49-F238E27FC236}">
                <a16:creationId xmlns:a16="http://schemas.microsoft.com/office/drawing/2014/main" id="{F0639D9B-6B6C-28E5-0725-12A7825FB31C}"/>
              </a:ext>
            </a:extLst>
          </p:cNvPr>
          <p:cNvSpPr txBox="1"/>
          <p:nvPr/>
        </p:nvSpPr>
        <p:spPr>
          <a:xfrm>
            <a:off x="5334000" y="4621880"/>
            <a:ext cx="3810000" cy="521620"/>
          </a:xfrm>
          <a:prstGeom prst="rect">
            <a:avLst/>
          </a:prstGeom>
          <a:noFill/>
          <a:ln>
            <a:noFill/>
          </a:ln>
        </p:spPr>
        <p:txBody>
          <a:bodyPr spcFirstLastPara="1" wrap="square" lIns="91425" tIns="91425" rIns="91425" bIns="91425" anchor="t" anchorCtr="0">
            <a:noAutofit/>
          </a:bodyPr>
          <a:lstStyle/>
          <a:p>
            <a:pPr algn="l"/>
            <a:r>
              <a:rPr lang="en-US" altLang="zh-TW" sz="900" b="1" i="0" u="none" strike="noStrike" dirty="0">
                <a:solidFill>
                  <a:schemeClr val="tx1"/>
                </a:solidFill>
                <a:effectLst/>
                <a:latin typeface="YouTube Sans"/>
              </a:rPr>
              <a:t>Image source: Hung-</a:t>
            </a:r>
            <a:r>
              <a:rPr lang="en-US" altLang="zh-TW" sz="900" b="1" i="0" u="none" strike="noStrike" dirty="0" err="1">
                <a:solidFill>
                  <a:schemeClr val="tx1"/>
                </a:solidFill>
                <a:effectLst/>
                <a:latin typeface="YouTube Sans"/>
              </a:rPr>
              <a:t>yi</a:t>
            </a:r>
            <a:r>
              <a:rPr lang="en-US" altLang="zh-TW" sz="900" b="1" i="0" u="none" strike="noStrike" dirty="0">
                <a:solidFill>
                  <a:schemeClr val="tx1"/>
                </a:solidFill>
                <a:effectLst/>
                <a:latin typeface="YouTube Sans"/>
              </a:rPr>
              <a:t> Lee【</a:t>
            </a:r>
            <a:r>
              <a:rPr lang="zh-TW" altLang="en-US" sz="900" b="1" i="0" u="none" strike="noStrike" dirty="0">
                <a:solidFill>
                  <a:schemeClr val="tx1"/>
                </a:solidFill>
                <a:effectLst/>
                <a:latin typeface="YouTube Sans"/>
              </a:rPr>
              <a:t>機器學習</a:t>
            </a:r>
            <a:r>
              <a:rPr lang="en-US" altLang="zh-TW" sz="900" b="1" i="0" u="none" strike="noStrike" dirty="0">
                <a:solidFill>
                  <a:schemeClr val="tx1"/>
                </a:solidFill>
                <a:effectLst/>
                <a:latin typeface="YouTube Sans"/>
              </a:rPr>
              <a:t>2021】</a:t>
            </a:r>
            <a:r>
              <a:rPr lang="zh-TW" altLang="en-US" sz="900" b="1" i="0" u="none" strike="noStrike" dirty="0">
                <a:solidFill>
                  <a:schemeClr val="tx1"/>
                </a:solidFill>
                <a:effectLst/>
                <a:latin typeface="YouTube Sans"/>
              </a:rPr>
              <a:t>機器學習任務攻略</a:t>
            </a:r>
            <a:endParaRPr lang="en-US" altLang="zh-TW" sz="900" b="1" i="0" u="none" strike="noStrike" dirty="0">
              <a:solidFill>
                <a:schemeClr val="tx1"/>
              </a:solidFill>
              <a:effectLst/>
              <a:latin typeface="YouTube Sans"/>
            </a:endParaRPr>
          </a:p>
          <a:p>
            <a:pPr algn="l"/>
            <a:r>
              <a:rPr lang="en-US" altLang="zh-TW" sz="900" b="1" i="0" u="none" strike="noStrike" dirty="0">
                <a:solidFill>
                  <a:schemeClr val="tx1"/>
                </a:solidFill>
                <a:effectLst/>
                <a:latin typeface="YouTube Sans"/>
              </a:rPr>
              <a:t>https://</a:t>
            </a:r>
            <a:r>
              <a:rPr lang="en-US" altLang="zh-TW" sz="900" b="1" i="0" u="none" strike="noStrike" dirty="0" err="1">
                <a:solidFill>
                  <a:schemeClr val="tx1"/>
                </a:solidFill>
                <a:effectLst/>
                <a:latin typeface="YouTube Sans"/>
              </a:rPr>
              <a:t>www.youtube.com</a:t>
            </a:r>
            <a:r>
              <a:rPr lang="en-US" altLang="zh-TW" sz="900" b="1" i="0" u="none" strike="noStrike" dirty="0">
                <a:solidFill>
                  <a:schemeClr val="tx1"/>
                </a:solidFill>
                <a:effectLst/>
                <a:latin typeface="YouTube Sans"/>
              </a:rPr>
              <a:t>/</a:t>
            </a:r>
            <a:r>
              <a:rPr lang="en-US" altLang="zh-TW" sz="900" b="1" i="0" u="none" strike="noStrike" dirty="0" err="1">
                <a:solidFill>
                  <a:schemeClr val="tx1"/>
                </a:solidFill>
                <a:effectLst/>
                <a:latin typeface="YouTube Sans"/>
              </a:rPr>
              <a:t>watch?v</a:t>
            </a:r>
            <a:r>
              <a:rPr lang="en-US" altLang="zh-TW" sz="900" b="1" i="0" u="none" strike="noStrike" dirty="0">
                <a:solidFill>
                  <a:schemeClr val="tx1"/>
                </a:solidFill>
                <a:effectLst/>
                <a:latin typeface="YouTube Sans"/>
              </a:rPr>
              <a:t>=WeHM2xpYQpw&amp;list=PLJV_el3uVTsMhtt7_Y6sgTHGHp1Vb2P2J&amp;index=4</a:t>
            </a:r>
            <a:endParaRPr lang="zh-TW" altLang="en-US" sz="900" b="1" i="0" u="none" strike="noStrike" dirty="0">
              <a:solidFill>
                <a:schemeClr val="tx1"/>
              </a:solidFill>
              <a:effectLst/>
              <a:latin typeface="YouTube Sans"/>
            </a:endParaRPr>
          </a:p>
        </p:txBody>
      </p:sp>
      <p:pic>
        <p:nvPicPr>
          <p:cNvPr id="3" name="Picture 2">
            <a:extLst>
              <a:ext uri="{FF2B5EF4-FFF2-40B4-BE49-F238E27FC236}">
                <a16:creationId xmlns:a16="http://schemas.microsoft.com/office/drawing/2014/main" id="{145B1B0D-A710-70F9-DEC0-625AAE1B6793}"/>
              </a:ext>
            </a:extLst>
          </p:cNvPr>
          <p:cNvPicPr>
            <a:picLocks noChangeAspect="1"/>
          </p:cNvPicPr>
          <p:nvPr/>
        </p:nvPicPr>
        <p:blipFill>
          <a:blip r:embed="rId3"/>
          <a:stretch>
            <a:fillRect/>
          </a:stretch>
        </p:blipFill>
        <p:spPr>
          <a:xfrm>
            <a:off x="6565081" y="102283"/>
            <a:ext cx="2493219" cy="909782"/>
          </a:xfrm>
          <a:prstGeom prst="rect">
            <a:avLst/>
          </a:prstGeom>
        </p:spPr>
      </p:pic>
      <p:sp>
        <p:nvSpPr>
          <p:cNvPr id="4" name="Google Shape;85;p17">
            <a:extLst>
              <a:ext uri="{FF2B5EF4-FFF2-40B4-BE49-F238E27FC236}">
                <a16:creationId xmlns:a16="http://schemas.microsoft.com/office/drawing/2014/main" id="{5DEC4C2F-58E9-46FC-C4F6-578A9462CF7C}"/>
              </a:ext>
            </a:extLst>
          </p:cNvPr>
          <p:cNvSpPr txBox="1"/>
          <p:nvPr/>
        </p:nvSpPr>
        <p:spPr>
          <a:xfrm>
            <a:off x="125488" y="582816"/>
            <a:ext cx="5841580" cy="6489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rgbClr val="0070C0"/>
                </a:solidFill>
              </a:rPr>
              <a:t>Adam:</a:t>
            </a:r>
          </a:p>
          <a:p>
            <a:pPr marL="0" lvl="0" indent="0" algn="l" rtl="0">
              <a:spcBef>
                <a:spcPts val="0"/>
              </a:spcBef>
              <a:spcAft>
                <a:spcPts val="0"/>
              </a:spcAft>
              <a:buNone/>
            </a:pPr>
            <a:r>
              <a:rPr lang="en-GB" sz="1600" dirty="0">
                <a:solidFill>
                  <a:schemeClr val="tx1"/>
                </a:solidFill>
              </a:rPr>
              <a:t>RMSProp + Momentum</a:t>
            </a:r>
          </a:p>
        </p:txBody>
      </p:sp>
      <p:pic>
        <p:nvPicPr>
          <p:cNvPr id="2" name="Picture 1">
            <a:extLst>
              <a:ext uri="{FF2B5EF4-FFF2-40B4-BE49-F238E27FC236}">
                <a16:creationId xmlns:a16="http://schemas.microsoft.com/office/drawing/2014/main" id="{B4D92518-1F5F-928D-EA4F-73C337C19C66}"/>
              </a:ext>
            </a:extLst>
          </p:cNvPr>
          <p:cNvPicPr>
            <a:picLocks noChangeAspect="1"/>
          </p:cNvPicPr>
          <p:nvPr/>
        </p:nvPicPr>
        <p:blipFill>
          <a:blip r:embed="rId4"/>
          <a:stretch>
            <a:fillRect/>
          </a:stretch>
        </p:blipFill>
        <p:spPr>
          <a:xfrm>
            <a:off x="193729" y="1344816"/>
            <a:ext cx="5579390" cy="3311724"/>
          </a:xfrm>
          <a:prstGeom prst="rect">
            <a:avLst/>
          </a:prstGeom>
        </p:spPr>
      </p:pic>
      <p:sp>
        <p:nvSpPr>
          <p:cNvPr id="5" name="TextBox 4">
            <a:extLst>
              <a:ext uri="{FF2B5EF4-FFF2-40B4-BE49-F238E27FC236}">
                <a16:creationId xmlns:a16="http://schemas.microsoft.com/office/drawing/2014/main" id="{0980D4FF-978C-FCE6-1B1F-55A4FA22B061}"/>
              </a:ext>
            </a:extLst>
          </p:cNvPr>
          <p:cNvSpPr txBox="1"/>
          <p:nvPr/>
        </p:nvSpPr>
        <p:spPr>
          <a:xfrm>
            <a:off x="5967068" y="1968443"/>
            <a:ext cx="2897963" cy="954107"/>
          </a:xfrm>
          <a:prstGeom prst="rect">
            <a:avLst/>
          </a:prstGeom>
          <a:noFill/>
        </p:spPr>
        <p:txBody>
          <a:bodyPr wrap="square" rtlCol="0">
            <a:spAutoFit/>
          </a:bodyPr>
          <a:lstStyle/>
          <a:p>
            <a:pPr marL="0" lvl="0" indent="0" algn="l" rtl="0">
              <a:spcBef>
                <a:spcPts val="0"/>
              </a:spcBef>
              <a:spcAft>
                <a:spcPts val="0"/>
              </a:spcAft>
              <a:buNone/>
            </a:pPr>
            <a:r>
              <a:rPr lang="en-US"/>
              <a:t>The purpose of dividing by beta is so that the m term (and the v term) doesn’t fluncuate too much over time</a:t>
            </a:r>
          </a:p>
        </p:txBody>
      </p:sp>
    </p:spTree>
    <p:extLst>
      <p:ext uri="{BB962C8B-B14F-4D97-AF65-F5344CB8AC3E}">
        <p14:creationId xmlns:p14="http://schemas.microsoft.com/office/powerpoint/2010/main" val="1701222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title="Advanced Optimization Algorithms"/>
          <p:cNvSpPr txBox="1"/>
          <p:nvPr/>
        </p:nvSpPr>
        <p:spPr>
          <a:xfrm>
            <a:off x="131057" y="102283"/>
            <a:ext cx="4156500" cy="5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tx1"/>
                </a:solidFill>
              </a:rPr>
              <a:t>Optimizers: Real Application</a:t>
            </a:r>
            <a:endParaRPr sz="1800" b="1">
              <a:solidFill>
                <a:schemeClr val="tx1"/>
              </a:solidFill>
            </a:endParaRPr>
          </a:p>
        </p:txBody>
      </p:sp>
      <p:sp>
        <p:nvSpPr>
          <p:cNvPr id="8" name="Google Shape;63;p14">
            <a:extLst>
              <a:ext uri="{FF2B5EF4-FFF2-40B4-BE49-F238E27FC236}">
                <a16:creationId xmlns:a16="http://schemas.microsoft.com/office/drawing/2014/main" id="{F0639D9B-6B6C-28E5-0725-12A7825FB31C}"/>
              </a:ext>
            </a:extLst>
          </p:cNvPr>
          <p:cNvSpPr txBox="1"/>
          <p:nvPr/>
        </p:nvSpPr>
        <p:spPr>
          <a:xfrm>
            <a:off x="5334000" y="4882690"/>
            <a:ext cx="3810000" cy="260810"/>
          </a:xfrm>
          <a:prstGeom prst="rect">
            <a:avLst/>
          </a:prstGeom>
          <a:noFill/>
          <a:ln>
            <a:noFill/>
          </a:ln>
        </p:spPr>
        <p:txBody>
          <a:bodyPr spcFirstLastPara="1" wrap="square" lIns="91425" tIns="91425" rIns="91425" bIns="91425" anchor="t" anchorCtr="0">
            <a:noAutofit/>
          </a:bodyPr>
          <a:lstStyle/>
          <a:p>
            <a:pPr algn="l"/>
            <a:r>
              <a:rPr lang="en-US" altLang="zh-TW" sz="900" b="1" i="0" u="none" strike="noStrike" dirty="0">
                <a:solidFill>
                  <a:schemeClr val="tx1"/>
                </a:solidFill>
                <a:effectLst/>
                <a:latin typeface="YouTube Sans"/>
              </a:rPr>
              <a:t>Image source: Hung-</a:t>
            </a:r>
            <a:r>
              <a:rPr lang="en-US" altLang="zh-TW" sz="900" b="1" i="0" u="none" strike="noStrike" dirty="0" err="1">
                <a:solidFill>
                  <a:schemeClr val="tx1"/>
                </a:solidFill>
                <a:effectLst/>
                <a:latin typeface="YouTube Sans"/>
              </a:rPr>
              <a:t>yi</a:t>
            </a:r>
            <a:r>
              <a:rPr lang="en-US" altLang="zh-TW" sz="900" b="1" i="0" u="none" strike="noStrike" dirty="0">
                <a:solidFill>
                  <a:schemeClr val="tx1"/>
                </a:solidFill>
                <a:effectLst/>
                <a:latin typeface="YouTube Sans"/>
              </a:rPr>
              <a:t> Lee【</a:t>
            </a:r>
            <a:r>
              <a:rPr lang="zh-TW" altLang="en-US" sz="900" b="1" i="0" u="none" strike="noStrike" dirty="0">
                <a:solidFill>
                  <a:schemeClr val="tx1"/>
                </a:solidFill>
                <a:effectLst/>
                <a:latin typeface="YouTube Sans"/>
              </a:rPr>
              <a:t>機器學習</a:t>
            </a:r>
            <a:r>
              <a:rPr lang="en-US" altLang="zh-TW" sz="900" b="1" i="0" u="none" strike="noStrike" dirty="0">
                <a:solidFill>
                  <a:schemeClr val="tx1"/>
                </a:solidFill>
                <a:effectLst/>
                <a:latin typeface="YouTube Sans"/>
              </a:rPr>
              <a:t>2021】</a:t>
            </a:r>
            <a:r>
              <a:rPr lang="zh-TW" altLang="en-US" sz="900" b="1" i="0" u="none" strike="noStrike" dirty="0">
                <a:solidFill>
                  <a:schemeClr val="tx1"/>
                </a:solidFill>
                <a:effectLst/>
                <a:latin typeface="YouTube Sans"/>
              </a:rPr>
              <a:t>機器學習任務攻略</a:t>
            </a:r>
          </a:p>
        </p:txBody>
      </p:sp>
      <p:pic>
        <p:nvPicPr>
          <p:cNvPr id="6" name="Picture 5">
            <a:extLst>
              <a:ext uri="{FF2B5EF4-FFF2-40B4-BE49-F238E27FC236}">
                <a16:creationId xmlns:a16="http://schemas.microsoft.com/office/drawing/2014/main" id="{F804FDAE-F13C-D79C-F95C-E27EEB478E67}"/>
              </a:ext>
            </a:extLst>
          </p:cNvPr>
          <p:cNvPicPr>
            <a:picLocks noChangeAspect="1"/>
          </p:cNvPicPr>
          <p:nvPr/>
        </p:nvPicPr>
        <p:blipFill>
          <a:blip r:embed="rId3"/>
          <a:stretch>
            <a:fillRect/>
          </a:stretch>
        </p:blipFill>
        <p:spPr>
          <a:xfrm>
            <a:off x="131057" y="681924"/>
            <a:ext cx="3725585" cy="2371241"/>
          </a:xfrm>
          <a:prstGeom prst="rect">
            <a:avLst/>
          </a:prstGeom>
        </p:spPr>
      </p:pic>
      <p:pic>
        <p:nvPicPr>
          <p:cNvPr id="7" name="Picture 6">
            <a:extLst>
              <a:ext uri="{FF2B5EF4-FFF2-40B4-BE49-F238E27FC236}">
                <a16:creationId xmlns:a16="http://schemas.microsoft.com/office/drawing/2014/main" id="{C4769279-182B-396A-A333-FB1C7F689C49}"/>
              </a:ext>
            </a:extLst>
          </p:cNvPr>
          <p:cNvPicPr>
            <a:picLocks noChangeAspect="1"/>
          </p:cNvPicPr>
          <p:nvPr/>
        </p:nvPicPr>
        <p:blipFill>
          <a:blip r:embed="rId4"/>
          <a:stretch>
            <a:fillRect/>
          </a:stretch>
        </p:blipFill>
        <p:spPr>
          <a:xfrm>
            <a:off x="4765729" y="237463"/>
            <a:ext cx="3401878" cy="2424327"/>
          </a:xfrm>
          <a:prstGeom prst="rect">
            <a:avLst/>
          </a:prstGeom>
        </p:spPr>
      </p:pic>
      <p:pic>
        <p:nvPicPr>
          <p:cNvPr id="9" name="Picture 8">
            <a:extLst>
              <a:ext uri="{FF2B5EF4-FFF2-40B4-BE49-F238E27FC236}">
                <a16:creationId xmlns:a16="http://schemas.microsoft.com/office/drawing/2014/main" id="{D089288E-0EB8-0E10-C768-EF15CB050BC9}"/>
              </a:ext>
            </a:extLst>
          </p:cNvPr>
          <p:cNvPicPr>
            <a:picLocks noChangeAspect="1"/>
          </p:cNvPicPr>
          <p:nvPr/>
        </p:nvPicPr>
        <p:blipFill>
          <a:blip r:embed="rId5"/>
          <a:stretch>
            <a:fillRect/>
          </a:stretch>
        </p:blipFill>
        <p:spPr>
          <a:xfrm>
            <a:off x="2881393" y="2661790"/>
            <a:ext cx="3768671" cy="2237216"/>
          </a:xfrm>
          <a:prstGeom prst="rect">
            <a:avLst/>
          </a:prstGeom>
        </p:spPr>
      </p:pic>
    </p:spTree>
    <p:extLst>
      <p:ext uri="{BB962C8B-B14F-4D97-AF65-F5344CB8AC3E}">
        <p14:creationId xmlns:p14="http://schemas.microsoft.com/office/powerpoint/2010/main" val="474683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title="Advanced Optimization Algorithms"/>
          <p:cNvSpPr txBox="1"/>
          <p:nvPr/>
        </p:nvSpPr>
        <p:spPr>
          <a:xfrm>
            <a:off x="131057" y="102283"/>
            <a:ext cx="6169004" cy="5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tx1"/>
                </a:solidFill>
              </a:rPr>
              <a:t>Which optimizer to pick? Adam or SGDM?</a:t>
            </a:r>
            <a:endParaRPr sz="1800" b="1">
              <a:solidFill>
                <a:schemeClr val="tx1"/>
              </a:solidFill>
            </a:endParaRPr>
          </a:p>
        </p:txBody>
      </p:sp>
      <p:sp>
        <p:nvSpPr>
          <p:cNvPr id="3" name="TextBox 2">
            <a:extLst>
              <a:ext uri="{FF2B5EF4-FFF2-40B4-BE49-F238E27FC236}">
                <a16:creationId xmlns:a16="http://schemas.microsoft.com/office/drawing/2014/main" id="{640306E6-BD5B-BC70-72BE-9EB741536000}"/>
              </a:ext>
            </a:extLst>
          </p:cNvPr>
          <p:cNvSpPr txBox="1"/>
          <p:nvPr/>
        </p:nvSpPr>
        <p:spPr>
          <a:xfrm>
            <a:off x="464949" y="612183"/>
            <a:ext cx="8493072" cy="954107"/>
          </a:xfrm>
          <a:prstGeom prst="rect">
            <a:avLst/>
          </a:prstGeom>
          <a:noFill/>
        </p:spPr>
        <p:txBody>
          <a:bodyPr wrap="square">
            <a:spAutoFit/>
          </a:bodyPr>
          <a:lstStyle/>
          <a:p>
            <a:pPr algn="l"/>
            <a:r>
              <a:rPr lang="en-US" b="1" i="0" u="none" strike="noStrike">
                <a:solidFill>
                  <a:srgbClr val="2D2524"/>
                </a:solidFill>
                <a:effectLst/>
                <a:latin typeface="Merriweather Sans" panose="020F0502020204030204" pitchFamily="34" charset="0"/>
              </a:rPr>
              <a:t>SGD &gt; Adam?? Which One Is The Best Optimizer: Dogs-VS-Cats Toy Experiment</a:t>
            </a:r>
          </a:p>
          <a:p>
            <a:r>
              <a:rPr lang="en-US" altLang="zh-TW" sz="1400" b="1" i="0" u="sng" strike="noStrike" dirty="0">
                <a:solidFill>
                  <a:schemeClr val="tx1"/>
                </a:solidFill>
                <a:effectLst/>
                <a:latin typeface="YouTube Sans"/>
              </a:rPr>
              <a:t>https://shaoanlu.wordpress.com/2017/05/29/sgd-all-which-one-is-the-best-optimizer-dogs-vs-cats-toy-experiment/</a:t>
            </a:r>
            <a:endParaRPr lang="zh-TW" altLang="en-US" sz="1400" b="1" i="0" u="sng" strike="noStrike" dirty="0">
              <a:solidFill>
                <a:schemeClr val="tx1"/>
              </a:solidFill>
              <a:effectLst/>
              <a:latin typeface="YouTube Sans"/>
            </a:endParaRPr>
          </a:p>
          <a:p>
            <a:pPr algn="l"/>
            <a:endParaRPr lang="en-US" b="1" i="0" u="none" strike="noStrike">
              <a:solidFill>
                <a:srgbClr val="2D2524"/>
              </a:solidFill>
              <a:effectLst/>
              <a:latin typeface="Merriweather Sans" panose="020F0502020204030204" pitchFamily="34" charset="0"/>
            </a:endParaRPr>
          </a:p>
        </p:txBody>
      </p:sp>
      <p:pic>
        <p:nvPicPr>
          <p:cNvPr id="4" name="Picture 3">
            <a:extLst>
              <a:ext uri="{FF2B5EF4-FFF2-40B4-BE49-F238E27FC236}">
                <a16:creationId xmlns:a16="http://schemas.microsoft.com/office/drawing/2014/main" id="{41F80041-A5FB-92A3-A9A8-16AC22070C7C}"/>
              </a:ext>
            </a:extLst>
          </p:cNvPr>
          <p:cNvPicPr>
            <a:picLocks noChangeAspect="1"/>
          </p:cNvPicPr>
          <p:nvPr/>
        </p:nvPicPr>
        <p:blipFill>
          <a:blip r:embed="rId3"/>
          <a:stretch>
            <a:fillRect/>
          </a:stretch>
        </p:blipFill>
        <p:spPr>
          <a:xfrm>
            <a:off x="2173636" y="1251657"/>
            <a:ext cx="6319434" cy="3789560"/>
          </a:xfrm>
          <a:prstGeom prst="rect">
            <a:avLst/>
          </a:prstGeom>
        </p:spPr>
      </p:pic>
      <p:sp>
        <p:nvSpPr>
          <p:cNvPr id="5" name="TextBox 4">
            <a:extLst>
              <a:ext uri="{FF2B5EF4-FFF2-40B4-BE49-F238E27FC236}">
                <a16:creationId xmlns:a16="http://schemas.microsoft.com/office/drawing/2014/main" id="{2FED9016-5B66-8EB1-AC66-9F0CAFFAC156}"/>
              </a:ext>
            </a:extLst>
          </p:cNvPr>
          <p:cNvSpPr txBox="1"/>
          <p:nvPr/>
        </p:nvSpPr>
        <p:spPr>
          <a:xfrm>
            <a:off x="185980" y="2448732"/>
            <a:ext cx="1666067" cy="307777"/>
          </a:xfrm>
          <a:prstGeom prst="rect">
            <a:avLst/>
          </a:prstGeom>
          <a:noFill/>
        </p:spPr>
        <p:txBody>
          <a:bodyPr wrap="square" rtlCol="0">
            <a:spAutoFit/>
          </a:bodyPr>
          <a:lstStyle/>
          <a:p>
            <a:r>
              <a:rPr lang="en-TW"/>
              <a:t>SGDM vs Adam</a:t>
            </a:r>
          </a:p>
        </p:txBody>
      </p:sp>
    </p:spTree>
    <p:extLst>
      <p:ext uri="{BB962C8B-B14F-4D97-AF65-F5344CB8AC3E}">
        <p14:creationId xmlns:p14="http://schemas.microsoft.com/office/powerpoint/2010/main" val="1419483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title="Advanced Optimization Algorithms"/>
          <p:cNvSpPr txBox="1"/>
          <p:nvPr/>
        </p:nvSpPr>
        <p:spPr>
          <a:xfrm>
            <a:off x="131057" y="102283"/>
            <a:ext cx="6169004" cy="5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tx1"/>
                </a:solidFill>
              </a:rPr>
              <a:t>Which optimizer to pick? Adam or SGDM?</a:t>
            </a:r>
            <a:endParaRPr sz="1800" b="1">
              <a:solidFill>
                <a:schemeClr val="tx1"/>
              </a:solidFill>
            </a:endParaRPr>
          </a:p>
        </p:txBody>
      </p:sp>
      <p:sp>
        <p:nvSpPr>
          <p:cNvPr id="3" name="TextBox 2">
            <a:extLst>
              <a:ext uri="{FF2B5EF4-FFF2-40B4-BE49-F238E27FC236}">
                <a16:creationId xmlns:a16="http://schemas.microsoft.com/office/drawing/2014/main" id="{640306E6-BD5B-BC70-72BE-9EB741536000}"/>
              </a:ext>
            </a:extLst>
          </p:cNvPr>
          <p:cNvSpPr txBox="1"/>
          <p:nvPr/>
        </p:nvSpPr>
        <p:spPr>
          <a:xfrm>
            <a:off x="464949" y="612183"/>
            <a:ext cx="8493072" cy="954107"/>
          </a:xfrm>
          <a:prstGeom prst="rect">
            <a:avLst/>
          </a:prstGeom>
          <a:noFill/>
        </p:spPr>
        <p:txBody>
          <a:bodyPr wrap="square">
            <a:spAutoFit/>
          </a:bodyPr>
          <a:lstStyle/>
          <a:p>
            <a:pPr algn="l"/>
            <a:r>
              <a:rPr lang="en-US" b="1" i="0" u="none" strike="noStrike">
                <a:solidFill>
                  <a:srgbClr val="2D2524"/>
                </a:solidFill>
                <a:effectLst/>
                <a:latin typeface="Merriweather Sans" panose="020F0502020204030204" pitchFamily="34" charset="0"/>
              </a:rPr>
              <a:t>SGD &gt; Adam?? Which One Is The Best Optimizer: Dogs-VS-Cats Toy Experiment</a:t>
            </a:r>
          </a:p>
          <a:p>
            <a:r>
              <a:rPr lang="en-US" altLang="zh-TW" sz="1400" b="1" i="0" u="sng" strike="noStrike" dirty="0">
                <a:solidFill>
                  <a:schemeClr val="tx1"/>
                </a:solidFill>
                <a:effectLst/>
                <a:latin typeface="YouTube Sans"/>
              </a:rPr>
              <a:t>https://shaoanlu.wordpress.com/2017/05/29/sgd-all-which-one-is-the-best-optimizer-dogs-vs-cats-toy-experiment/</a:t>
            </a:r>
            <a:endParaRPr lang="zh-TW" altLang="en-US" sz="1400" b="1" i="0" u="sng" strike="noStrike" dirty="0">
              <a:solidFill>
                <a:schemeClr val="tx1"/>
              </a:solidFill>
              <a:effectLst/>
              <a:latin typeface="YouTube Sans"/>
            </a:endParaRPr>
          </a:p>
          <a:p>
            <a:pPr algn="l"/>
            <a:endParaRPr lang="en-US" b="1" i="0" u="none" strike="noStrike">
              <a:solidFill>
                <a:srgbClr val="2D2524"/>
              </a:solidFill>
              <a:effectLst/>
              <a:latin typeface="Merriweather Sans" panose="020F0502020204030204" pitchFamily="34" charset="0"/>
            </a:endParaRPr>
          </a:p>
        </p:txBody>
      </p:sp>
      <p:pic>
        <p:nvPicPr>
          <p:cNvPr id="2" name="Picture 1">
            <a:extLst>
              <a:ext uri="{FF2B5EF4-FFF2-40B4-BE49-F238E27FC236}">
                <a16:creationId xmlns:a16="http://schemas.microsoft.com/office/drawing/2014/main" id="{F4BD2DB9-F16E-9C3C-8ECA-AD672EE0F3E9}"/>
              </a:ext>
            </a:extLst>
          </p:cNvPr>
          <p:cNvPicPr>
            <a:picLocks noChangeAspect="1"/>
          </p:cNvPicPr>
          <p:nvPr/>
        </p:nvPicPr>
        <p:blipFill>
          <a:blip r:embed="rId3"/>
          <a:stretch>
            <a:fillRect/>
          </a:stretch>
        </p:blipFill>
        <p:spPr>
          <a:xfrm>
            <a:off x="2363489" y="1355435"/>
            <a:ext cx="6055963" cy="3502959"/>
          </a:xfrm>
          <a:prstGeom prst="rect">
            <a:avLst/>
          </a:prstGeom>
        </p:spPr>
      </p:pic>
    </p:spTree>
    <p:extLst>
      <p:ext uri="{BB962C8B-B14F-4D97-AF65-F5344CB8AC3E}">
        <p14:creationId xmlns:p14="http://schemas.microsoft.com/office/powerpoint/2010/main" val="3641211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title="Advanced Optimization Algorithms"/>
          <p:cNvSpPr txBox="1"/>
          <p:nvPr/>
        </p:nvSpPr>
        <p:spPr>
          <a:xfrm>
            <a:off x="131057" y="102283"/>
            <a:ext cx="6169004" cy="5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tx1"/>
                </a:solidFill>
              </a:rPr>
              <a:t>Which optimizer to pick? Adam or SGDM?</a:t>
            </a:r>
            <a:endParaRPr sz="1800" b="1">
              <a:solidFill>
                <a:schemeClr val="tx1"/>
              </a:solidFill>
            </a:endParaRPr>
          </a:p>
        </p:txBody>
      </p:sp>
      <p:pic>
        <p:nvPicPr>
          <p:cNvPr id="4" name="Picture 3">
            <a:extLst>
              <a:ext uri="{FF2B5EF4-FFF2-40B4-BE49-F238E27FC236}">
                <a16:creationId xmlns:a16="http://schemas.microsoft.com/office/drawing/2014/main" id="{ED5F17AE-F9AB-3C08-97B1-787EA02AC35C}"/>
              </a:ext>
            </a:extLst>
          </p:cNvPr>
          <p:cNvPicPr>
            <a:picLocks noChangeAspect="1"/>
          </p:cNvPicPr>
          <p:nvPr/>
        </p:nvPicPr>
        <p:blipFill>
          <a:blip r:embed="rId3"/>
          <a:stretch>
            <a:fillRect/>
          </a:stretch>
        </p:blipFill>
        <p:spPr>
          <a:xfrm>
            <a:off x="131057" y="526685"/>
            <a:ext cx="5064858" cy="4514532"/>
          </a:xfrm>
          <a:prstGeom prst="rect">
            <a:avLst/>
          </a:prstGeom>
        </p:spPr>
      </p:pic>
      <p:sp>
        <p:nvSpPr>
          <p:cNvPr id="5" name="Google Shape;63;p14">
            <a:extLst>
              <a:ext uri="{FF2B5EF4-FFF2-40B4-BE49-F238E27FC236}">
                <a16:creationId xmlns:a16="http://schemas.microsoft.com/office/drawing/2014/main" id="{6B4E1CF9-2A85-DF9B-6B51-7033275711D7}"/>
              </a:ext>
            </a:extLst>
          </p:cNvPr>
          <p:cNvSpPr txBox="1"/>
          <p:nvPr/>
        </p:nvSpPr>
        <p:spPr>
          <a:xfrm>
            <a:off x="5334000" y="4882690"/>
            <a:ext cx="3810000" cy="260810"/>
          </a:xfrm>
          <a:prstGeom prst="rect">
            <a:avLst/>
          </a:prstGeom>
          <a:noFill/>
          <a:ln>
            <a:noFill/>
          </a:ln>
        </p:spPr>
        <p:txBody>
          <a:bodyPr spcFirstLastPara="1" wrap="square" lIns="91425" tIns="91425" rIns="91425" bIns="91425" anchor="t" anchorCtr="0">
            <a:noAutofit/>
          </a:bodyPr>
          <a:lstStyle/>
          <a:p>
            <a:pPr algn="l"/>
            <a:r>
              <a:rPr lang="en-US" altLang="zh-TW" sz="900" b="1" i="0" u="none" strike="noStrike" dirty="0">
                <a:solidFill>
                  <a:schemeClr val="tx1"/>
                </a:solidFill>
                <a:effectLst/>
                <a:latin typeface="YouTube Sans"/>
              </a:rPr>
              <a:t>Image source: Hung-</a:t>
            </a:r>
            <a:r>
              <a:rPr lang="en-US" altLang="zh-TW" sz="900" b="1" i="0" u="none" strike="noStrike" dirty="0" err="1">
                <a:solidFill>
                  <a:schemeClr val="tx1"/>
                </a:solidFill>
                <a:effectLst/>
                <a:latin typeface="YouTube Sans"/>
              </a:rPr>
              <a:t>yi</a:t>
            </a:r>
            <a:r>
              <a:rPr lang="en-US" altLang="zh-TW" sz="900" b="1" i="0" u="none" strike="noStrike" dirty="0">
                <a:solidFill>
                  <a:schemeClr val="tx1"/>
                </a:solidFill>
                <a:effectLst/>
                <a:latin typeface="YouTube Sans"/>
              </a:rPr>
              <a:t> Lee【</a:t>
            </a:r>
            <a:r>
              <a:rPr lang="zh-TW" altLang="en-US" sz="900" b="1" i="0" u="none" strike="noStrike" dirty="0">
                <a:solidFill>
                  <a:schemeClr val="tx1"/>
                </a:solidFill>
                <a:effectLst/>
                <a:latin typeface="YouTube Sans"/>
              </a:rPr>
              <a:t>機器學習</a:t>
            </a:r>
            <a:r>
              <a:rPr lang="en-US" altLang="zh-TW" sz="900" b="1" i="0" u="none" strike="noStrike" dirty="0">
                <a:solidFill>
                  <a:schemeClr val="tx1"/>
                </a:solidFill>
                <a:effectLst/>
                <a:latin typeface="YouTube Sans"/>
              </a:rPr>
              <a:t>2021】</a:t>
            </a:r>
            <a:r>
              <a:rPr lang="zh-TW" altLang="en-US" sz="900" b="1" i="0" u="none" strike="noStrike" dirty="0">
                <a:solidFill>
                  <a:schemeClr val="tx1"/>
                </a:solidFill>
                <a:effectLst/>
                <a:latin typeface="YouTube Sans"/>
              </a:rPr>
              <a:t>機器學習任務攻略</a:t>
            </a:r>
          </a:p>
        </p:txBody>
      </p:sp>
      <p:pic>
        <p:nvPicPr>
          <p:cNvPr id="6" name="Picture 5">
            <a:extLst>
              <a:ext uri="{FF2B5EF4-FFF2-40B4-BE49-F238E27FC236}">
                <a16:creationId xmlns:a16="http://schemas.microsoft.com/office/drawing/2014/main" id="{7EC79D58-73B6-56EC-DE59-73592165F2E7}"/>
              </a:ext>
            </a:extLst>
          </p:cNvPr>
          <p:cNvPicPr>
            <a:picLocks noChangeAspect="1"/>
          </p:cNvPicPr>
          <p:nvPr/>
        </p:nvPicPr>
        <p:blipFill>
          <a:blip r:embed="rId4"/>
          <a:stretch>
            <a:fillRect/>
          </a:stretch>
        </p:blipFill>
        <p:spPr>
          <a:xfrm>
            <a:off x="5114258" y="1322855"/>
            <a:ext cx="3898685" cy="3347634"/>
          </a:xfrm>
          <a:prstGeom prst="rect">
            <a:avLst/>
          </a:prstGeom>
        </p:spPr>
      </p:pic>
      <p:sp>
        <p:nvSpPr>
          <p:cNvPr id="7" name="TextBox 6">
            <a:extLst>
              <a:ext uri="{FF2B5EF4-FFF2-40B4-BE49-F238E27FC236}">
                <a16:creationId xmlns:a16="http://schemas.microsoft.com/office/drawing/2014/main" id="{E3E633F8-3F57-406D-E79F-CE7A46EF67B1}"/>
              </a:ext>
            </a:extLst>
          </p:cNvPr>
          <p:cNvSpPr txBox="1"/>
          <p:nvPr/>
        </p:nvSpPr>
        <p:spPr>
          <a:xfrm>
            <a:off x="5727915" y="794860"/>
            <a:ext cx="3022170" cy="523220"/>
          </a:xfrm>
          <a:prstGeom prst="rect">
            <a:avLst/>
          </a:prstGeom>
          <a:noFill/>
        </p:spPr>
        <p:txBody>
          <a:bodyPr wrap="square" rtlCol="0">
            <a:spAutoFit/>
          </a:bodyPr>
          <a:lstStyle/>
          <a:p>
            <a:r>
              <a:rPr lang="en-US"/>
              <a:t>P</a:t>
            </a:r>
            <a:r>
              <a:rPr lang="en-TW"/>
              <a:t>erplexity: a metrics used in LLM evaluation; lower the better</a:t>
            </a:r>
          </a:p>
        </p:txBody>
      </p:sp>
    </p:spTree>
    <p:extLst>
      <p:ext uri="{BB962C8B-B14F-4D97-AF65-F5344CB8AC3E}">
        <p14:creationId xmlns:p14="http://schemas.microsoft.com/office/powerpoint/2010/main" val="2259152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title="Advanced Optimization Algorithms"/>
          <p:cNvSpPr txBox="1"/>
          <p:nvPr/>
        </p:nvSpPr>
        <p:spPr>
          <a:xfrm>
            <a:off x="131057" y="102283"/>
            <a:ext cx="6169004" cy="5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tx1"/>
                </a:solidFill>
              </a:rPr>
              <a:t>Which optimizer to pick? Adam or SGDM?</a:t>
            </a:r>
            <a:endParaRPr sz="1800" b="1">
              <a:solidFill>
                <a:schemeClr val="tx1"/>
              </a:solidFill>
            </a:endParaRPr>
          </a:p>
        </p:txBody>
      </p:sp>
      <p:sp>
        <p:nvSpPr>
          <p:cNvPr id="5" name="Google Shape;63;p14">
            <a:extLst>
              <a:ext uri="{FF2B5EF4-FFF2-40B4-BE49-F238E27FC236}">
                <a16:creationId xmlns:a16="http://schemas.microsoft.com/office/drawing/2014/main" id="{6B4E1CF9-2A85-DF9B-6B51-7033275711D7}"/>
              </a:ext>
            </a:extLst>
          </p:cNvPr>
          <p:cNvSpPr txBox="1"/>
          <p:nvPr/>
        </p:nvSpPr>
        <p:spPr>
          <a:xfrm>
            <a:off x="5775702" y="4780407"/>
            <a:ext cx="3810000" cy="260810"/>
          </a:xfrm>
          <a:prstGeom prst="rect">
            <a:avLst/>
          </a:prstGeom>
          <a:noFill/>
          <a:ln>
            <a:noFill/>
          </a:ln>
        </p:spPr>
        <p:txBody>
          <a:bodyPr spcFirstLastPara="1" wrap="square" lIns="91425" tIns="91425" rIns="91425" bIns="91425" anchor="t" anchorCtr="0">
            <a:noAutofit/>
          </a:bodyPr>
          <a:lstStyle/>
          <a:p>
            <a:pPr algn="l"/>
            <a:r>
              <a:rPr lang="en-US" altLang="zh-TW" sz="900" b="1" i="0" u="none" strike="noStrike" dirty="0">
                <a:solidFill>
                  <a:schemeClr val="tx1"/>
                </a:solidFill>
                <a:effectLst/>
                <a:latin typeface="YouTube Sans"/>
              </a:rPr>
              <a:t>Image source: Hung-</a:t>
            </a:r>
            <a:r>
              <a:rPr lang="en-US" altLang="zh-TW" sz="900" b="1" i="0" u="none" strike="noStrike" dirty="0" err="1">
                <a:solidFill>
                  <a:schemeClr val="tx1"/>
                </a:solidFill>
                <a:effectLst/>
                <a:latin typeface="YouTube Sans"/>
              </a:rPr>
              <a:t>yi</a:t>
            </a:r>
            <a:r>
              <a:rPr lang="en-US" altLang="zh-TW" sz="900" b="1" i="0" u="none" strike="noStrike" dirty="0">
                <a:solidFill>
                  <a:schemeClr val="tx1"/>
                </a:solidFill>
                <a:effectLst/>
                <a:latin typeface="YouTube Sans"/>
              </a:rPr>
              <a:t> Lee【</a:t>
            </a:r>
            <a:r>
              <a:rPr lang="zh-TW" altLang="en-US" sz="900" b="1" i="0" u="none" strike="noStrike" dirty="0">
                <a:solidFill>
                  <a:schemeClr val="tx1"/>
                </a:solidFill>
                <a:effectLst/>
                <a:latin typeface="YouTube Sans"/>
              </a:rPr>
              <a:t>機器學習</a:t>
            </a:r>
            <a:r>
              <a:rPr lang="en-US" altLang="zh-TW" sz="900" b="1" i="0" u="none" strike="noStrike" dirty="0">
                <a:solidFill>
                  <a:schemeClr val="tx1"/>
                </a:solidFill>
                <a:effectLst/>
                <a:latin typeface="YouTube Sans"/>
              </a:rPr>
              <a:t>2021】</a:t>
            </a:r>
            <a:r>
              <a:rPr lang="zh-TW" altLang="en-US" sz="900" b="1" i="0" u="none" strike="noStrike" dirty="0">
                <a:solidFill>
                  <a:schemeClr val="tx1"/>
                </a:solidFill>
                <a:effectLst/>
                <a:latin typeface="YouTube Sans"/>
              </a:rPr>
              <a:t>機器學習任務攻略</a:t>
            </a:r>
          </a:p>
        </p:txBody>
      </p:sp>
      <p:sp>
        <p:nvSpPr>
          <p:cNvPr id="2" name="TextBox 1">
            <a:extLst>
              <a:ext uri="{FF2B5EF4-FFF2-40B4-BE49-F238E27FC236}">
                <a16:creationId xmlns:a16="http://schemas.microsoft.com/office/drawing/2014/main" id="{9B327846-2E98-737D-72FE-4A1D114D7928}"/>
              </a:ext>
            </a:extLst>
          </p:cNvPr>
          <p:cNvSpPr txBox="1"/>
          <p:nvPr/>
        </p:nvSpPr>
        <p:spPr>
          <a:xfrm>
            <a:off x="1146875" y="1379349"/>
            <a:ext cx="6300061" cy="1231106"/>
          </a:xfrm>
          <a:prstGeom prst="rect">
            <a:avLst/>
          </a:prstGeom>
          <a:noFill/>
        </p:spPr>
        <p:txBody>
          <a:bodyPr wrap="square" rtlCol="0">
            <a:spAutoFit/>
          </a:bodyPr>
          <a:lstStyle/>
          <a:p>
            <a:r>
              <a:rPr lang="en-TW" sz="1800" b="1">
                <a:solidFill>
                  <a:srgbClr val="0070C0"/>
                </a:solidFill>
              </a:rPr>
              <a:t>What have we seen?</a:t>
            </a:r>
          </a:p>
          <a:p>
            <a:endParaRPr lang="en-TW"/>
          </a:p>
          <a:p>
            <a:r>
              <a:rPr lang="en-TW"/>
              <a:t>Adam: fast training, larger generalization gap, unstable</a:t>
            </a:r>
          </a:p>
          <a:p>
            <a:endParaRPr lang="en-TW"/>
          </a:p>
          <a:p>
            <a:r>
              <a:rPr lang="en-TW"/>
              <a:t>SGDM: more stable, smaller generalization gap, slightly better convergence</a:t>
            </a:r>
          </a:p>
        </p:txBody>
      </p:sp>
    </p:spTree>
    <p:extLst>
      <p:ext uri="{BB962C8B-B14F-4D97-AF65-F5344CB8AC3E}">
        <p14:creationId xmlns:p14="http://schemas.microsoft.com/office/powerpoint/2010/main" val="3737068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title="Advanced Optimization Algorithms"/>
          <p:cNvSpPr txBox="1"/>
          <p:nvPr/>
        </p:nvSpPr>
        <p:spPr>
          <a:xfrm>
            <a:off x="228600" y="121023"/>
            <a:ext cx="4156500" cy="48933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tx1"/>
                </a:solidFill>
              </a:rPr>
              <a:t>What optimizer to take?</a:t>
            </a:r>
            <a:endParaRPr sz="1800" b="1">
              <a:solidFill>
                <a:schemeClr val="tx1"/>
              </a:solidFill>
            </a:endParaRPr>
          </a:p>
        </p:txBody>
      </p:sp>
      <p:sp>
        <p:nvSpPr>
          <p:cNvPr id="87" name="Google Shape;87;p17"/>
          <p:cNvSpPr txBox="1"/>
          <p:nvPr/>
        </p:nvSpPr>
        <p:spPr>
          <a:xfrm>
            <a:off x="5334000" y="4826000"/>
            <a:ext cx="38100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u="sng">
                <a:solidFill>
                  <a:srgbClr val="FFFFFF"/>
                </a:solidFill>
                <a:hlinkClick r:id="rId3">
                  <a:extLst>
                    <a:ext uri="{A12FA001-AC4F-418D-AE19-62706E023703}">
                      <ahyp:hlinkClr xmlns:ahyp="http://schemas.microsoft.com/office/drawing/2018/hyperlinkcolor" val="tx"/>
                    </a:ext>
                  </a:extLst>
                </a:hlinkClick>
              </a:rPr>
              <a:t>momentum,adagrad,rmsprop,adam</a:t>
            </a:r>
            <a:endParaRPr sz="800">
              <a:solidFill>
                <a:srgbClr val="FFFFFF"/>
              </a:solidFill>
            </a:endParaRPr>
          </a:p>
        </p:txBody>
      </p:sp>
      <p:pic>
        <p:nvPicPr>
          <p:cNvPr id="2" name="Picture 1">
            <a:extLst>
              <a:ext uri="{FF2B5EF4-FFF2-40B4-BE49-F238E27FC236}">
                <a16:creationId xmlns:a16="http://schemas.microsoft.com/office/drawing/2014/main" id="{37466EFC-B0B1-DC84-7686-AD204E38838C}"/>
              </a:ext>
            </a:extLst>
          </p:cNvPr>
          <p:cNvPicPr>
            <a:picLocks noChangeAspect="1"/>
          </p:cNvPicPr>
          <p:nvPr/>
        </p:nvPicPr>
        <p:blipFill>
          <a:blip r:embed="rId4"/>
          <a:stretch>
            <a:fillRect/>
          </a:stretch>
        </p:blipFill>
        <p:spPr>
          <a:xfrm>
            <a:off x="2198498" y="2104933"/>
            <a:ext cx="6918609" cy="2879767"/>
          </a:xfrm>
          <a:prstGeom prst="rect">
            <a:avLst/>
          </a:prstGeom>
        </p:spPr>
      </p:pic>
      <p:sp>
        <p:nvSpPr>
          <p:cNvPr id="4" name="TextBox 3">
            <a:extLst>
              <a:ext uri="{FF2B5EF4-FFF2-40B4-BE49-F238E27FC236}">
                <a16:creationId xmlns:a16="http://schemas.microsoft.com/office/drawing/2014/main" id="{1EFD5900-C256-9E36-AD76-48317FBA031E}"/>
              </a:ext>
            </a:extLst>
          </p:cNvPr>
          <p:cNvSpPr txBox="1"/>
          <p:nvPr/>
        </p:nvSpPr>
        <p:spPr>
          <a:xfrm>
            <a:off x="3056962" y="610362"/>
            <a:ext cx="6651813" cy="461665"/>
          </a:xfrm>
          <a:prstGeom prst="rect">
            <a:avLst/>
          </a:prstGeom>
          <a:noFill/>
        </p:spPr>
        <p:txBody>
          <a:bodyPr wrap="square">
            <a:spAutoFit/>
          </a:bodyPr>
          <a:lstStyle/>
          <a:p>
            <a:r>
              <a:rPr lang="en-US" sz="1200">
                <a:effectLst/>
                <a:latin typeface="NimbusRomNo9L"/>
              </a:rPr>
              <a:t>ON LARGE-BATCH TRAINING FOR DEEP LEARNING: GENERALIZATION GAP AND SHARP MINIMA </a:t>
            </a:r>
            <a:endParaRPr lang="en-US" sz="1200" b="0" i="0" u="none" strike="noStrike">
              <a:solidFill>
                <a:srgbClr val="404040"/>
              </a:solidFill>
              <a:effectLst/>
              <a:latin typeface="Lato" panose="020F0502020204030204" pitchFamily="34" charset="0"/>
            </a:endParaRPr>
          </a:p>
          <a:p>
            <a:r>
              <a:rPr lang="en-US" sz="1200" b="0" i="0" u="none" strike="noStrike">
                <a:solidFill>
                  <a:srgbClr val="404040"/>
                </a:solidFill>
                <a:effectLst/>
                <a:latin typeface="Lato" panose="020F0502020204030204" pitchFamily="34" charset="0"/>
                <a:hlinkClick r:id="rId5"/>
              </a:rPr>
              <a:t>https://arxiv.org/pdf/1609.04836</a:t>
            </a:r>
            <a:endParaRPr lang="en-US" sz="1200" b="0" i="0" u="none" strike="noStrike">
              <a:solidFill>
                <a:srgbClr val="404040"/>
              </a:solidFill>
              <a:effectLst/>
              <a:latin typeface="Lato" panose="020F0502020204030204" pitchFamily="34" charset="0"/>
            </a:endParaRPr>
          </a:p>
        </p:txBody>
      </p:sp>
      <p:sp>
        <p:nvSpPr>
          <p:cNvPr id="5" name="TextBox 4">
            <a:extLst>
              <a:ext uri="{FF2B5EF4-FFF2-40B4-BE49-F238E27FC236}">
                <a16:creationId xmlns:a16="http://schemas.microsoft.com/office/drawing/2014/main" id="{E18AA6C6-2E7D-4B70-0218-DDB11524DB6E}"/>
              </a:ext>
            </a:extLst>
          </p:cNvPr>
          <p:cNvSpPr txBox="1"/>
          <p:nvPr/>
        </p:nvSpPr>
        <p:spPr>
          <a:xfrm>
            <a:off x="219635" y="1490116"/>
            <a:ext cx="6037729" cy="307777"/>
          </a:xfrm>
          <a:prstGeom prst="rect">
            <a:avLst/>
          </a:prstGeom>
          <a:noFill/>
        </p:spPr>
        <p:txBody>
          <a:bodyPr wrap="square" rtlCol="0">
            <a:spAutoFit/>
          </a:bodyPr>
          <a:lstStyle/>
          <a:p>
            <a:r>
              <a:rPr lang="en-US">
                <a:solidFill>
                  <a:srgbClr val="FF0000"/>
                </a:solidFill>
              </a:rPr>
              <a:t>What’s generalization gap?</a:t>
            </a:r>
            <a:endParaRPr lang="en-TW">
              <a:solidFill>
                <a:srgbClr val="FF0000"/>
              </a:solidFill>
            </a:endParaRPr>
          </a:p>
        </p:txBody>
      </p:sp>
      <p:sp>
        <p:nvSpPr>
          <p:cNvPr id="6" name="TextBox 5">
            <a:extLst>
              <a:ext uri="{FF2B5EF4-FFF2-40B4-BE49-F238E27FC236}">
                <a16:creationId xmlns:a16="http://schemas.microsoft.com/office/drawing/2014/main" id="{9C2FA745-5E15-F15E-8E6C-13A108B270F6}"/>
              </a:ext>
            </a:extLst>
          </p:cNvPr>
          <p:cNvSpPr txBox="1"/>
          <p:nvPr/>
        </p:nvSpPr>
        <p:spPr>
          <a:xfrm>
            <a:off x="306946" y="2976276"/>
            <a:ext cx="1864659" cy="738664"/>
          </a:xfrm>
          <a:prstGeom prst="rect">
            <a:avLst/>
          </a:prstGeom>
          <a:noFill/>
        </p:spPr>
        <p:txBody>
          <a:bodyPr wrap="square" rtlCol="0">
            <a:spAutoFit/>
          </a:bodyPr>
          <a:lstStyle/>
          <a:p>
            <a:r>
              <a:rPr lang="en-TW"/>
              <a:t>Flat minimum </a:t>
            </a:r>
          </a:p>
          <a:p>
            <a:r>
              <a:rPr lang="en-TW"/>
              <a:t>vs.</a:t>
            </a:r>
          </a:p>
          <a:p>
            <a:r>
              <a:rPr lang="en-TW"/>
              <a:t>Sharp minimum</a:t>
            </a:r>
          </a:p>
        </p:txBody>
      </p:sp>
    </p:spTree>
    <p:extLst>
      <p:ext uri="{BB962C8B-B14F-4D97-AF65-F5344CB8AC3E}">
        <p14:creationId xmlns:p14="http://schemas.microsoft.com/office/powerpoint/2010/main" val="161337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title="Advanced Optimization Algorithms"/>
          <p:cNvSpPr txBox="1"/>
          <p:nvPr/>
        </p:nvSpPr>
        <p:spPr>
          <a:xfrm>
            <a:off x="228600" y="121023"/>
            <a:ext cx="4156500" cy="48933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tx1"/>
                </a:solidFill>
              </a:rPr>
              <a:t>Simply combine Adam with SGDM?</a:t>
            </a:r>
            <a:endParaRPr sz="1800" b="1">
              <a:solidFill>
                <a:schemeClr val="tx1"/>
              </a:solidFill>
            </a:endParaRPr>
          </a:p>
        </p:txBody>
      </p:sp>
      <p:sp>
        <p:nvSpPr>
          <p:cNvPr id="87" name="Google Shape;87;p17"/>
          <p:cNvSpPr txBox="1"/>
          <p:nvPr/>
        </p:nvSpPr>
        <p:spPr>
          <a:xfrm>
            <a:off x="5334000" y="4826000"/>
            <a:ext cx="38100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u="sng">
                <a:solidFill>
                  <a:srgbClr val="FFFFFF"/>
                </a:solidFill>
                <a:hlinkClick r:id="rId3">
                  <a:extLst>
                    <a:ext uri="{A12FA001-AC4F-418D-AE19-62706E023703}">
                      <ahyp:hlinkClr xmlns:ahyp="http://schemas.microsoft.com/office/drawing/2018/hyperlinkcolor" val="tx"/>
                    </a:ext>
                  </a:extLst>
                </a:hlinkClick>
              </a:rPr>
              <a:t>momentum,adagrad,rmsprop,adam</a:t>
            </a:r>
            <a:endParaRPr sz="800">
              <a:solidFill>
                <a:srgbClr val="FFFFFF"/>
              </a:solidFill>
            </a:endParaRPr>
          </a:p>
        </p:txBody>
      </p:sp>
      <p:pic>
        <p:nvPicPr>
          <p:cNvPr id="3" name="Picture 2">
            <a:extLst>
              <a:ext uri="{FF2B5EF4-FFF2-40B4-BE49-F238E27FC236}">
                <a16:creationId xmlns:a16="http://schemas.microsoft.com/office/drawing/2014/main" id="{12684170-0BC4-6A1B-5D92-95962ADCF654}"/>
              </a:ext>
            </a:extLst>
          </p:cNvPr>
          <p:cNvPicPr>
            <a:picLocks noChangeAspect="1"/>
          </p:cNvPicPr>
          <p:nvPr/>
        </p:nvPicPr>
        <p:blipFill>
          <a:blip r:embed="rId4"/>
          <a:stretch>
            <a:fillRect/>
          </a:stretch>
        </p:blipFill>
        <p:spPr>
          <a:xfrm>
            <a:off x="685800" y="2350672"/>
            <a:ext cx="7772400" cy="2253026"/>
          </a:xfrm>
          <a:prstGeom prst="rect">
            <a:avLst/>
          </a:prstGeom>
        </p:spPr>
      </p:pic>
      <p:sp>
        <p:nvSpPr>
          <p:cNvPr id="7" name="TextBox 6">
            <a:extLst>
              <a:ext uri="{FF2B5EF4-FFF2-40B4-BE49-F238E27FC236}">
                <a16:creationId xmlns:a16="http://schemas.microsoft.com/office/drawing/2014/main" id="{668F677F-2937-14F5-9DFE-B2A110E2C87F}"/>
              </a:ext>
            </a:extLst>
          </p:cNvPr>
          <p:cNvSpPr txBox="1"/>
          <p:nvPr/>
        </p:nvSpPr>
        <p:spPr>
          <a:xfrm>
            <a:off x="797859" y="900061"/>
            <a:ext cx="5334000" cy="461665"/>
          </a:xfrm>
          <a:prstGeom prst="rect">
            <a:avLst/>
          </a:prstGeom>
          <a:noFill/>
        </p:spPr>
        <p:txBody>
          <a:bodyPr wrap="square" rtlCol="0">
            <a:spAutoFit/>
          </a:bodyPr>
          <a:lstStyle/>
          <a:p>
            <a:r>
              <a:rPr lang="en-TW" sz="2400" b="1"/>
              <a:t>SWAT</a:t>
            </a:r>
            <a:r>
              <a:rPr lang="en-TW"/>
              <a:t> [Keskar, et al., arXiv’17]</a:t>
            </a:r>
          </a:p>
        </p:txBody>
      </p:sp>
      <p:sp>
        <p:nvSpPr>
          <p:cNvPr id="8" name="TextBox 7">
            <a:extLst>
              <a:ext uri="{FF2B5EF4-FFF2-40B4-BE49-F238E27FC236}">
                <a16:creationId xmlns:a16="http://schemas.microsoft.com/office/drawing/2014/main" id="{7DC5BCAF-3E7E-6382-AD0E-10FE6EC5FD92}"/>
              </a:ext>
            </a:extLst>
          </p:cNvPr>
          <p:cNvSpPr txBox="1"/>
          <p:nvPr/>
        </p:nvSpPr>
        <p:spPr>
          <a:xfrm>
            <a:off x="1281953" y="1445419"/>
            <a:ext cx="5244353" cy="307777"/>
          </a:xfrm>
          <a:prstGeom prst="rect">
            <a:avLst/>
          </a:prstGeom>
          <a:noFill/>
        </p:spPr>
        <p:txBody>
          <a:bodyPr wrap="square" rtlCol="0">
            <a:spAutoFit/>
          </a:bodyPr>
          <a:lstStyle/>
          <a:p>
            <a:r>
              <a:rPr lang="en-TW"/>
              <a:t>Begin wi</a:t>
            </a:r>
            <a:r>
              <a:rPr lang="en-US"/>
              <a:t>th</a:t>
            </a:r>
            <a:r>
              <a:rPr lang="en-TW"/>
              <a:t> Adam (fast) , end with SGDM</a:t>
            </a:r>
          </a:p>
        </p:txBody>
      </p:sp>
    </p:spTree>
    <p:extLst>
      <p:ext uri="{BB962C8B-B14F-4D97-AF65-F5344CB8AC3E}">
        <p14:creationId xmlns:p14="http://schemas.microsoft.com/office/powerpoint/2010/main" val="1789227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title="Advanced Optimization Algorithms"/>
          <p:cNvSpPr txBox="1"/>
          <p:nvPr/>
        </p:nvSpPr>
        <p:spPr>
          <a:xfrm>
            <a:off x="228600" y="121023"/>
            <a:ext cx="6553200" cy="48933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tx1"/>
                </a:solidFill>
              </a:rPr>
              <a:t>What are other optimization methods?</a:t>
            </a:r>
            <a:endParaRPr sz="1800" b="1">
              <a:solidFill>
                <a:schemeClr val="tx1"/>
              </a:solidFill>
            </a:endParaRPr>
          </a:p>
        </p:txBody>
      </p:sp>
      <p:sp>
        <p:nvSpPr>
          <p:cNvPr id="87" name="Google Shape;87;p17"/>
          <p:cNvSpPr txBox="1"/>
          <p:nvPr/>
        </p:nvSpPr>
        <p:spPr>
          <a:xfrm>
            <a:off x="5334000" y="4826000"/>
            <a:ext cx="38100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u="sng">
                <a:solidFill>
                  <a:srgbClr val="FFFFFF"/>
                </a:solidFill>
                <a:hlinkClick r:id="rId3">
                  <a:extLst>
                    <a:ext uri="{A12FA001-AC4F-418D-AE19-62706E023703}">
                      <ahyp:hlinkClr xmlns:ahyp="http://schemas.microsoft.com/office/drawing/2018/hyperlinkcolor" val="tx"/>
                    </a:ext>
                  </a:extLst>
                </a:hlinkClick>
              </a:rPr>
              <a:t>momentum,adagrad,rmsprop,adam</a:t>
            </a:r>
            <a:endParaRPr sz="800">
              <a:solidFill>
                <a:srgbClr val="FFFFFF"/>
              </a:solidFill>
            </a:endParaRPr>
          </a:p>
        </p:txBody>
      </p:sp>
      <p:graphicFrame>
        <p:nvGraphicFramePr>
          <p:cNvPr id="3" name="Table 2">
            <a:extLst>
              <a:ext uri="{FF2B5EF4-FFF2-40B4-BE49-F238E27FC236}">
                <a16:creationId xmlns:a16="http://schemas.microsoft.com/office/drawing/2014/main" id="{C8E2C104-3559-A425-0CFE-A1680E58A279}"/>
              </a:ext>
            </a:extLst>
          </p:cNvPr>
          <p:cNvGraphicFramePr>
            <a:graphicFrameLocks noGrp="1"/>
          </p:cNvGraphicFramePr>
          <p:nvPr>
            <p:extLst>
              <p:ext uri="{D42A27DB-BD31-4B8C-83A1-F6EECF244321}">
                <p14:modId xmlns:p14="http://schemas.microsoft.com/office/powerpoint/2010/main" val="2674338716"/>
              </p:ext>
            </p:extLst>
          </p:nvPr>
        </p:nvGraphicFramePr>
        <p:xfrm>
          <a:off x="1524000" y="610362"/>
          <a:ext cx="6096000" cy="40792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244512012"/>
                    </a:ext>
                  </a:extLst>
                </a:gridCol>
                <a:gridCol w="3048000">
                  <a:extLst>
                    <a:ext uri="{9D8B030D-6E8A-4147-A177-3AD203B41FA5}">
                      <a16:colId xmlns:a16="http://schemas.microsoft.com/office/drawing/2014/main" val="3072030649"/>
                    </a:ext>
                  </a:extLst>
                </a:gridCol>
              </a:tblGrid>
              <a:tr h="370840">
                <a:tc>
                  <a:txBody>
                    <a:bodyPr/>
                    <a:lstStyle/>
                    <a:p>
                      <a:r>
                        <a:rPr lang="en-TW"/>
                        <a:t>SGD</a:t>
                      </a:r>
                    </a:p>
                  </a:txBody>
                  <a:tcPr/>
                </a:tc>
                <a:tc>
                  <a:txBody>
                    <a:bodyPr/>
                    <a:lstStyle/>
                    <a:p>
                      <a:r>
                        <a:rPr lang="en-TW"/>
                        <a:t>Adam</a:t>
                      </a:r>
                    </a:p>
                  </a:txBody>
                  <a:tcPr/>
                </a:tc>
                <a:extLst>
                  <a:ext uri="{0D108BD9-81ED-4DB2-BD59-A6C34878D82A}">
                    <a16:rowId xmlns:a16="http://schemas.microsoft.com/office/drawing/2014/main" val="3203871116"/>
                  </a:ext>
                </a:extLst>
              </a:tr>
              <a:tr h="370840">
                <a:tc>
                  <a:txBody>
                    <a:bodyPr/>
                    <a:lstStyle/>
                    <a:p>
                      <a:r>
                        <a:rPr lang="en-TW"/>
                        <a:t>SGD</a:t>
                      </a:r>
                    </a:p>
                  </a:txBody>
                  <a:tcPr/>
                </a:tc>
                <a:tc>
                  <a:txBody>
                    <a:bodyPr/>
                    <a:lstStyle/>
                    <a:p>
                      <a:r>
                        <a:rPr lang="en-TW"/>
                        <a:t>Adagrad</a:t>
                      </a:r>
                    </a:p>
                  </a:txBody>
                  <a:tcPr/>
                </a:tc>
                <a:extLst>
                  <a:ext uri="{0D108BD9-81ED-4DB2-BD59-A6C34878D82A}">
                    <a16:rowId xmlns:a16="http://schemas.microsoft.com/office/drawing/2014/main" val="3380543603"/>
                  </a:ext>
                </a:extLst>
              </a:tr>
              <a:tr h="370840">
                <a:tc>
                  <a:txBody>
                    <a:bodyPr/>
                    <a:lstStyle/>
                    <a:p>
                      <a:r>
                        <a:rPr lang="en-TW"/>
                        <a:t>SGDM</a:t>
                      </a:r>
                    </a:p>
                  </a:txBody>
                  <a:tcPr/>
                </a:tc>
                <a:tc>
                  <a:txBody>
                    <a:bodyPr/>
                    <a:lstStyle/>
                    <a:p>
                      <a:r>
                        <a:rPr lang="en-TW"/>
                        <a:t>RMSProp</a:t>
                      </a:r>
                    </a:p>
                  </a:txBody>
                  <a:tcPr/>
                </a:tc>
                <a:extLst>
                  <a:ext uri="{0D108BD9-81ED-4DB2-BD59-A6C34878D82A}">
                    <a16:rowId xmlns:a16="http://schemas.microsoft.com/office/drawing/2014/main" val="2401126340"/>
                  </a:ext>
                </a:extLst>
              </a:tr>
              <a:tr h="370840">
                <a:tc>
                  <a:txBody>
                    <a:bodyPr/>
                    <a:lstStyle/>
                    <a:p>
                      <a:r>
                        <a:rPr lang="en-TW"/>
                        <a:t>Learning rate scheduling</a:t>
                      </a:r>
                    </a:p>
                  </a:txBody>
                  <a:tcPr/>
                </a:tc>
                <a:tc>
                  <a:txBody>
                    <a:bodyPr/>
                    <a:lstStyle/>
                    <a:p>
                      <a:r>
                        <a:rPr lang="en-TW"/>
                        <a:t>Adam</a:t>
                      </a:r>
                    </a:p>
                  </a:txBody>
                  <a:tcPr/>
                </a:tc>
                <a:extLst>
                  <a:ext uri="{0D108BD9-81ED-4DB2-BD59-A6C34878D82A}">
                    <a16:rowId xmlns:a16="http://schemas.microsoft.com/office/drawing/2014/main" val="476103382"/>
                  </a:ext>
                </a:extLst>
              </a:tr>
              <a:tr h="370840">
                <a:tc>
                  <a:txBody>
                    <a:bodyPr/>
                    <a:lstStyle/>
                    <a:p>
                      <a:r>
                        <a:rPr lang="en-TW"/>
                        <a:t>NAG</a:t>
                      </a:r>
                    </a:p>
                  </a:txBody>
                  <a:tcPr/>
                </a:tc>
                <a:tc>
                  <a:txBody>
                    <a:bodyPr/>
                    <a:lstStyle/>
                    <a:p>
                      <a:r>
                        <a:rPr lang="en-TW"/>
                        <a:t>AMSGrad</a:t>
                      </a:r>
                    </a:p>
                  </a:txBody>
                  <a:tcPr/>
                </a:tc>
                <a:extLst>
                  <a:ext uri="{0D108BD9-81ED-4DB2-BD59-A6C34878D82A}">
                    <a16:rowId xmlns:a16="http://schemas.microsoft.com/office/drawing/2014/main" val="929779502"/>
                  </a:ext>
                </a:extLst>
              </a:tr>
              <a:tr h="370840">
                <a:tc>
                  <a:txBody>
                    <a:bodyPr/>
                    <a:lstStyle/>
                    <a:p>
                      <a:r>
                        <a:rPr lang="en-TW"/>
                        <a:t>SGDWM</a:t>
                      </a:r>
                    </a:p>
                  </a:txBody>
                  <a:tcPr/>
                </a:tc>
                <a:tc>
                  <a:txBody>
                    <a:bodyPr/>
                    <a:lstStyle/>
                    <a:p>
                      <a:r>
                        <a:rPr lang="en-TW"/>
                        <a:t>AdaBound</a:t>
                      </a:r>
                    </a:p>
                  </a:txBody>
                  <a:tcPr/>
                </a:tc>
                <a:extLst>
                  <a:ext uri="{0D108BD9-81ED-4DB2-BD59-A6C34878D82A}">
                    <a16:rowId xmlns:a16="http://schemas.microsoft.com/office/drawing/2014/main" val="557001229"/>
                  </a:ext>
                </a:extLst>
              </a:tr>
              <a:tr h="370840">
                <a:tc>
                  <a:txBody>
                    <a:bodyPr/>
                    <a:lstStyle/>
                    <a:p>
                      <a:endParaRPr lang="en-TW"/>
                    </a:p>
                  </a:txBody>
                  <a:tcPr/>
                </a:tc>
                <a:tc>
                  <a:txBody>
                    <a:bodyPr/>
                    <a:lstStyle/>
                    <a:p>
                      <a:r>
                        <a:rPr lang="en-TW"/>
                        <a:t>Learning rate scheduling</a:t>
                      </a:r>
                    </a:p>
                  </a:txBody>
                  <a:tcPr/>
                </a:tc>
                <a:extLst>
                  <a:ext uri="{0D108BD9-81ED-4DB2-BD59-A6C34878D82A}">
                    <a16:rowId xmlns:a16="http://schemas.microsoft.com/office/drawing/2014/main" val="2178593147"/>
                  </a:ext>
                </a:extLst>
              </a:tr>
              <a:tr h="370840">
                <a:tc>
                  <a:txBody>
                    <a:bodyPr/>
                    <a:lstStyle/>
                    <a:p>
                      <a:endParaRPr lang="en-TW"/>
                    </a:p>
                  </a:txBody>
                  <a:tcPr/>
                </a:tc>
                <a:tc>
                  <a:txBody>
                    <a:bodyPr/>
                    <a:lstStyle/>
                    <a:p>
                      <a:r>
                        <a:rPr lang="en-TW"/>
                        <a:t>RAdam</a:t>
                      </a:r>
                    </a:p>
                  </a:txBody>
                  <a:tcPr/>
                </a:tc>
                <a:extLst>
                  <a:ext uri="{0D108BD9-81ED-4DB2-BD59-A6C34878D82A}">
                    <a16:rowId xmlns:a16="http://schemas.microsoft.com/office/drawing/2014/main" val="2740845338"/>
                  </a:ext>
                </a:extLst>
              </a:tr>
              <a:tr h="370840">
                <a:tc>
                  <a:txBody>
                    <a:bodyPr/>
                    <a:lstStyle/>
                    <a:p>
                      <a:endParaRPr lang="en-TW"/>
                    </a:p>
                  </a:txBody>
                  <a:tcPr/>
                </a:tc>
                <a:tc>
                  <a:txBody>
                    <a:bodyPr/>
                    <a:lstStyle/>
                    <a:p>
                      <a:r>
                        <a:rPr lang="en-TW"/>
                        <a:t>Nadam</a:t>
                      </a:r>
                    </a:p>
                  </a:txBody>
                  <a:tcPr/>
                </a:tc>
                <a:extLst>
                  <a:ext uri="{0D108BD9-81ED-4DB2-BD59-A6C34878D82A}">
                    <a16:rowId xmlns:a16="http://schemas.microsoft.com/office/drawing/2014/main" val="1652415970"/>
                  </a:ext>
                </a:extLst>
              </a:tr>
              <a:tr h="370840">
                <a:tc>
                  <a:txBody>
                    <a:bodyPr/>
                    <a:lstStyle/>
                    <a:p>
                      <a:endParaRPr lang="en-TW"/>
                    </a:p>
                  </a:txBody>
                  <a:tcPr/>
                </a:tc>
                <a:tc>
                  <a:txBody>
                    <a:bodyPr/>
                    <a:lstStyle/>
                    <a:p>
                      <a:r>
                        <a:rPr lang="en-TW"/>
                        <a:t>AdamW</a:t>
                      </a:r>
                    </a:p>
                  </a:txBody>
                  <a:tcPr/>
                </a:tc>
                <a:extLst>
                  <a:ext uri="{0D108BD9-81ED-4DB2-BD59-A6C34878D82A}">
                    <a16:rowId xmlns:a16="http://schemas.microsoft.com/office/drawing/2014/main" val="1095179382"/>
                  </a:ext>
                </a:extLst>
              </a:tr>
              <a:tr h="370840">
                <a:tc>
                  <a:txBody>
                    <a:bodyPr/>
                    <a:lstStyle/>
                    <a:p>
                      <a:endParaRPr lang="en-TW"/>
                    </a:p>
                  </a:txBody>
                  <a:tcPr/>
                </a:tc>
                <a:tc>
                  <a:txBody>
                    <a:bodyPr/>
                    <a:lstStyle/>
                    <a:p>
                      <a:endParaRPr lang="en-TW"/>
                    </a:p>
                  </a:txBody>
                  <a:tcPr/>
                </a:tc>
                <a:extLst>
                  <a:ext uri="{0D108BD9-81ED-4DB2-BD59-A6C34878D82A}">
                    <a16:rowId xmlns:a16="http://schemas.microsoft.com/office/drawing/2014/main" val="3700801303"/>
                  </a:ext>
                </a:extLst>
              </a:tr>
            </a:tbl>
          </a:graphicData>
        </a:graphic>
      </p:graphicFrame>
      <p:sp>
        <p:nvSpPr>
          <p:cNvPr id="7" name="TextBox 6">
            <a:extLst>
              <a:ext uri="{FF2B5EF4-FFF2-40B4-BE49-F238E27FC236}">
                <a16:creationId xmlns:a16="http://schemas.microsoft.com/office/drawing/2014/main" id="{38CF59B3-288A-DB53-D4AD-0D4188D9837F}"/>
              </a:ext>
            </a:extLst>
          </p:cNvPr>
          <p:cNvSpPr txBox="1"/>
          <p:nvPr/>
        </p:nvSpPr>
        <p:spPr>
          <a:xfrm>
            <a:off x="4122420" y="4379249"/>
            <a:ext cx="1127760" cy="307777"/>
          </a:xfrm>
          <a:prstGeom prst="rect">
            <a:avLst/>
          </a:prstGeom>
          <a:noFill/>
          <a:ln w="28575">
            <a:solidFill>
              <a:srgbClr val="0070C0"/>
            </a:solidFill>
          </a:ln>
        </p:spPr>
        <p:txBody>
          <a:bodyPr wrap="square" rtlCol="0">
            <a:spAutoFit/>
          </a:bodyPr>
          <a:lstStyle/>
          <a:p>
            <a:r>
              <a:rPr lang="en-TW"/>
              <a:t>SWATS</a:t>
            </a:r>
          </a:p>
        </p:txBody>
      </p:sp>
      <p:sp>
        <p:nvSpPr>
          <p:cNvPr id="8" name="TextBox 7">
            <a:extLst>
              <a:ext uri="{FF2B5EF4-FFF2-40B4-BE49-F238E27FC236}">
                <a16:creationId xmlns:a16="http://schemas.microsoft.com/office/drawing/2014/main" id="{25444C1B-EB5A-5F08-5ECE-434A2065A1BC}"/>
              </a:ext>
            </a:extLst>
          </p:cNvPr>
          <p:cNvSpPr txBox="1"/>
          <p:nvPr/>
        </p:nvSpPr>
        <p:spPr>
          <a:xfrm>
            <a:off x="2564130" y="4811721"/>
            <a:ext cx="4015740" cy="307777"/>
          </a:xfrm>
          <a:prstGeom prst="rect">
            <a:avLst/>
          </a:prstGeom>
          <a:noFill/>
          <a:ln w="28575">
            <a:solidFill>
              <a:srgbClr val="0070C0"/>
            </a:solidFill>
          </a:ln>
        </p:spPr>
        <p:txBody>
          <a:bodyPr wrap="square" rtlCol="0">
            <a:spAutoFit/>
          </a:bodyPr>
          <a:lstStyle/>
          <a:p>
            <a:pPr algn="ctr"/>
            <a:r>
              <a:rPr lang="en-TW"/>
              <a:t>Lookahead</a:t>
            </a:r>
          </a:p>
        </p:txBody>
      </p:sp>
    </p:spTree>
    <p:extLst>
      <p:ext uri="{BB962C8B-B14F-4D97-AF65-F5344CB8AC3E}">
        <p14:creationId xmlns:p14="http://schemas.microsoft.com/office/powerpoint/2010/main" val="2619555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title="Regularization Methods"/>
          <p:cNvSpPr txBox="1"/>
          <p:nvPr/>
        </p:nvSpPr>
        <p:spPr>
          <a:xfrm>
            <a:off x="381000" y="381000"/>
            <a:ext cx="4156500" cy="7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tx1"/>
                </a:solidFill>
              </a:rPr>
              <a:t>Something that helps optimization</a:t>
            </a:r>
            <a:endParaRPr sz="1800" b="1">
              <a:solidFill>
                <a:schemeClr val="tx1"/>
              </a:solidFill>
            </a:endParaRPr>
          </a:p>
        </p:txBody>
      </p:sp>
      <p:sp>
        <p:nvSpPr>
          <p:cNvPr id="93" name="Google Shape;93;p18"/>
          <p:cNvSpPr txBox="1"/>
          <p:nvPr/>
        </p:nvSpPr>
        <p:spPr>
          <a:xfrm>
            <a:off x="380999" y="1269999"/>
            <a:ext cx="8336797" cy="3619715"/>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GB" sz="1800" dirty="0">
                <a:solidFill>
                  <a:schemeClr val="tx1"/>
                </a:solidFill>
              </a:rPr>
              <a:t>Shuffling</a:t>
            </a:r>
          </a:p>
          <a:p>
            <a:pPr marL="285750" lvl="0" indent="-285750" algn="l" rtl="0">
              <a:lnSpc>
                <a:spcPct val="150000"/>
              </a:lnSpc>
              <a:spcBef>
                <a:spcPts val="0"/>
              </a:spcBef>
              <a:spcAft>
                <a:spcPts val="0"/>
              </a:spcAft>
              <a:buFont typeface="Arial" panose="020B0604020202020204" pitchFamily="34" charset="0"/>
              <a:buChar char="•"/>
            </a:pPr>
            <a:r>
              <a:rPr lang="en-GB" sz="1800" dirty="0">
                <a:solidFill>
                  <a:schemeClr val="tx1"/>
                </a:solidFill>
              </a:rPr>
              <a:t>Dropout</a:t>
            </a:r>
          </a:p>
          <a:p>
            <a:pPr marL="285750" lvl="0" indent="-285750" algn="l" rtl="0">
              <a:lnSpc>
                <a:spcPct val="150000"/>
              </a:lnSpc>
              <a:spcBef>
                <a:spcPts val="0"/>
              </a:spcBef>
              <a:spcAft>
                <a:spcPts val="0"/>
              </a:spcAft>
              <a:buFont typeface="Arial" panose="020B0604020202020204" pitchFamily="34" charset="0"/>
              <a:buChar char="•"/>
            </a:pPr>
            <a:r>
              <a:rPr lang="en-GB" sz="1800" dirty="0">
                <a:solidFill>
                  <a:schemeClr val="tx1"/>
                </a:solidFill>
              </a:rPr>
              <a:t>Warm-up</a:t>
            </a:r>
          </a:p>
          <a:p>
            <a:pPr marL="285750" lvl="0" indent="-285750" algn="l" rtl="0">
              <a:lnSpc>
                <a:spcPct val="150000"/>
              </a:lnSpc>
              <a:spcBef>
                <a:spcPts val="0"/>
              </a:spcBef>
              <a:spcAft>
                <a:spcPts val="0"/>
              </a:spcAft>
              <a:buFont typeface="Arial" panose="020B0604020202020204" pitchFamily="34" charset="0"/>
              <a:buChar char="•"/>
            </a:pPr>
            <a:r>
              <a:rPr lang="en-GB" sz="1800" dirty="0">
                <a:solidFill>
                  <a:schemeClr val="tx1"/>
                </a:solidFill>
              </a:rPr>
              <a:t>Curriculum Learning: train your model with easy data first, then difficult data</a:t>
            </a:r>
          </a:p>
          <a:p>
            <a:pPr marL="285750" lvl="0" indent="-285750" algn="l" rtl="0">
              <a:lnSpc>
                <a:spcPct val="150000"/>
              </a:lnSpc>
              <a:spcBef>
                <a:spcPts val="0"/>
              </a:spcBef>
              <a:spcAft>
                <a:spcPts val="0"/>
              </a:spcAft>
              <a:buFont typeface="Arial" panose="020B0604020202020204" pitchFamily="34" charset="0"/>
              <a:buChar char="•"/>
            </a:pPr>
            <a:r>
              <a:rPr lang="en-GB" sz="1800" dirty="0">
                <a:solidFill>
                  <a:schemeClr val="tx1"/>
                </a:solidFill>
              </a:rPr>
              <a:t>Fine-tuning</a:t>
            </a:r>
          </a:p>
          <a:p>
            <a:pPr marL="285750" lvl="0" indent="-285750" algn="l" rtl="0">
              <a:lnSpc>
                <a:spcPct val="150000"/>
              </a:lnSpc>
              <a:spcBef>
                <a:spcPts val="0"/>
              </a:spcBef>
              <a:spcAft>
                <a:spcPts val="0"/>
              </a:spcAft>
              <a:buFont typeface="Arial" panose="020B0604020202020204" pitchFamily="34" charset="0"/>
              <a:buChar char="•"/>
            </a:pPr>
            <a:r>
              <a:rPr lang="en-GB" sz="1800" dirty="0">
                <a:solidFill>
                  <a:schemeClr val="tx1"/>
                </a:solidFill>
              </a:rPr>
              <a:t>Normalization</a:t>
            </a:r>
          </a:p>
          <a:p>
            <a:pPr marL="285750" lvl="0" indent="-285750" algn="l" rtl="0">
              <a:lnSpc>
                <a:spcPct val="150000"/>
              </a:lnSpc>
              <a:spcBef>
                <a:spcPts val="0"/>
              </a:spcBef>
              <a:spcAft>
                <a:spcPts val="0"/>
              </a:spcAft>
              <a:buFont typeface="Arial" panose="020B0604020202020204" pitchFamily="34" charset="0"/>
              <a:buChar char="•"/>
            </a:pPr>
            <a:r>
              <a:rPr lang="en-GB" sz="1800" dirty="0">
                <a:solidFill>
                  <a:schemeClr val="tx1"/>
                </a:solidFill>
              </a:rPr>
              <a:t>Regularization</a:t>
            </a:r>
            <a:endParaRPr sz="1800" dirty="0">
              <a:solidFill>
                <a:schemeClr val="tx1"/>
              </a:solidFill>
            </a:endParaRPr>
          </a:p>
        </p:txBody>
      </p:sp>
      <p:sp>
        <p:nvSpPr>
          <p:cNvPr id="95" name="Google Shape;95;p18"/>
          <p:cNvSpPr txBox="1"/>
          <p:nvPr/>
        </p:nvSpPr>
        <p:spPr>
          <a:xfrm>
            <a:off x="5334000" y="4826000"/>
            <a:ext cx="38100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u="sng">
                <a:solidFill>
                  <a:srgbClr val="FFFFFF"/>
                </a:solidFill>
                <a:hlinkClick r:id="rId3">
                  <a:extLst>
                    <a:ext uri="{A12FA001-AC4F-418D-AE19-62706E023703}">
                      <ahyp:hlinkClr xmlns:ahyp="http://schemas.microsoft.com/office/drawing/2018/hyperlinkcolor" val="tx"/>
                    </a:ext>
                  </a:extLst>
                </a:hlinkClick>
              </a:rPr>
              <a:t>early stopping,dropout,weight decay,regularization</a:t>
            </a:r>
            <a:endParaRPr sz="8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699" y="-67017"/>
            <a:ext cx="8520600" cy="657221"/>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a:solidFill>
                  <a:schemeClr val="tx1"/>
                </a:solidFill>
              </a:rPr>
              <a:t>Optimization Methods</a:t>
            </a:r>
            <a:endParaRPr>
              <a:solidFill>
                <a:schemeClr val="tx1"/>
              </a:solidFill>
            </a:endParaRPr>
          </a:p>
        </p:txBody>
      </p:sp>
      <p:sp>
        <p:nvSpPr>
          <p:cNvPr id="2" name="TextBox 1">
            <a:extLst>
              <a:ext uri="{FF2B5EF4-FFF2-40B4-BE49-F238E27FC236}">
                <a16:creationId xmlns:a16="http://schemas.microsoft.com/office/drawing/2014/main" id="{B0E6B73B-25E3-26E9-ADA8-5A9962A31957}"/>
              </a:ext>
            </a:extLst>
          </p:cNvPr>
          <p:cNvSpPr txBox="1"/>
          <p:nvPr/>
        </p:nvSpPr>
        <p:spPr>
          <a:xfrm>
            <a:off x="6209608" y="4760910"/>
            <a:ext cx="3665912" cy="307777"/>
          </a:xfrm>
          <a:prstGeom prst="rect">
            <a:avLst/>
          </a:prstGeom>
          <a:noFill/>
        </p:spPr>
        <p:txBody>
          <a:bodyPr wrap="square" rtlCol="0">
            <a:spAutoFit/>
          </a:bodyPr>
          <a:lstStyle/>
          <a:p>
            <a:r>
              <a:rPr lang="en-TW"/>
              <a:t>Presented by: 112C71001 陳本瑜</a:t>
            </a:r>
          </a:p>
        </p:txBody>
      </p:sp>
      <p:sp>
        <p:nvSpPr>
          <p:cNvPr id="5" name="TextBox 4">
            <a:extLst>
              <a:ext uri="{FF2B5EF4-FFF2-40B4-BE49-F238E27FC236}">
                <a16:creationId xmlns:a16="http://schemas.microsoft.com/office/drawing/2014/main" id="{4CB09DB0-F764-1605-EC01-44AD5DCA85E8}"/>
              </a:ext>
            </a:extLst>
          </p:cNvPr>
          <p:cNvSpPr txBox="1"/>
          <p:nvPr/>
        </p:nvSpPr>
        <p:spPr>
          <a:xfrm>
            <a:off x="502921" y="590204"/>
            <a:ext cx="7639395" cy="4028410"/>
          </a:xfrm>
          <a:prstGeom prst="rect">
            <a:avLst/>
          </a:prstGeom>
          <a:noFill/>
        </p:spPr>
        <p:txBody>
          <a:bodyPr wrap="square" rtlCol="0">
            <a:spAutoFit/>
          </a:bodyPr>
          <a:lstStyle/>
          <a:p>
            <a:pPr>
              <a:lnSpc>
                <a:spcPct val="150000"/>
              </a:lnSpc>
            </a:pPr>
            <a:r>
              <a:rPr lang="en-TW" sz="1600">
                <a:solidFill>
                  <a:schemeClr val="tx1"/>
                </a:solidFill>
              </a:rPr>
              <a:t>References</a:t>
            </a:r>
            <a:r>
              <a:rPr lang="en-TW" sz="1200">
                <a:solidFill>
                  <a:schemeClr val="tx1"/>
                </a:solidFill>
              </a:rPr>
              <a:t>:</a:t>
            </a:r>
          </a:p>
          <a:p>
            <a:pPr>
              <a:lnSpc>
                <a:spcPct val="150000"/>
              </a:lnSpc>
            </a:pPr>
            <a:r>
              <a:rPr lang="en-TW" sz="1200" u="sng">
                <a:solidFill>
                  <a:schemeClr val="tx1"/>
                </a:solidFill>
              </a:rPr>
              <a:t>Websites</a:t>
            </a:r>
            <a:r>
              <a:rPr lang="en-TW" sz="1200">
                <a:solidFill>
                  <a:schemeClr val="tx1"/>
                </a:solidFill>
              </a:rPr>
              <a:t>:</a:t>
            </a:r>
          </a:p>
          <a:p>
            <a:pPr>
              <a:lnSpc>
                <a:spcPct val="150000"/>
              </a:lnSpc>
            </a:pPr>
            <a:r>
              <a:rPr lang="en-US" sz="1200">
                <a:solidFill>
                  <a:schemeClr val="tx1"/>
                </a:solidFill>
              </a:rPr>
              <a:t>- https://uvadlc-notebooks.readthedocs.io/en/latest/tutorial_notebooks/tutorial4/</a:t>
            </a:r>
            <a:endParaRPr lang="en-TW" sz="1200">
              <a:solidFill>
                <a:schemeClr val="tx1"/>
              </a:solidFill>
            </a:endParaRPr>
          </a:p>
          <a:p>
            <a:pPr>
              <a:lnSpc>
                <a:spcPct val="150000"/>
              </a:lnSpc>
            </a:pPr>
            <a:endParaRPr lang="en-TW" sz="1200">
              <a:solidFill>
                <a:schemeClr val="tx1"/>
              </a:solidFill>
            </a:endParaRPr>
          </a:p>
          <a:p>
            <a:pPr>
              <a:lnSpc>
                <a:spcPct val="150000"/>
              </a:lnSpc>
            </a:pPr>
            <a:r>
              <a:rPr lang="en-TW" sz="1200" u="sng">
                <a:solidFill>
                  <a:schemeClr val="tx1"/>
                </a:solidFill>
              </a:rPr>
              <a:t>Youtube Videos</a:t>
            </a:r>
            <a:r>
              <a:rPr lang="en-TW" sz="1200">
                <a:solidFill>
                  <a:schemeClr val="tx1"/>
                </a:solidFill>
              </a:rPr>
              <a:t>:</a:t>
            </a:r>
          </a:p>
          <a:p>
            <a:pPr>
              <a:lnSpc>
                <a:spcPct val="150000"/>
              </a:lnSpc>
            </a:pPr>
            <a:r>
              <a:rPr lang="en-TW" sz="1200">
                <a:solidFill>
                  <a:schemeClr val="tx1"/>
                </a:solidFill>
              </a:rPr>
              <a:t>-  </a:t>
            </a:r>
            <a:r>
              <a:rPr lang="en-US" sz="1200" b="0" i="0" u="none" strike="noStrike">
                <a:solidFill>
                  <a:schemeClr val="tx1"/>
                </a:solidFill>
                <a:effectLst/>
              </a:rPr>
              <a:t>[Hung-Yi Lee]. (2021, March 5). </a:t>
            </a:r>
            <a:r>
              <a:rPr lang="zh-TW" altLang="en-US" sz="1200" b="0" i="1" u="none" strike="noStrike">
                <a:solidFill>
                  <a:schemeClr val="tx1"/>
                </a:solidFill>
                <a:effectLst/>
              </a:rPr>
              <a:t>機器學習</a:t>
            </a:r>
            <a:r>
              <a:rPr lang="en-US" altLang="zh-TW" sz="1200" b="0" i="1" u="none" strike="noStrike">
                <a:solidFill>
                  <a:schemeClr val="tx1"/>
                </a:solidFill>
                <a:effectLst/>
              </a:rPr>
              <a:t> 2021 </a:t>
            </a:r>
            <a:r>
              <a:rPr lang="en-US" altLang="zh-TW" sz="1200" b="0" i="0" u="none" strike="noStrike">
                <a:solidFill>
                  <a:schemeClr val="tx1"/>
                </a:solidFill>
                <a:effectLst/>
              </a:rPr>
              <a:t>[</a:t>
            </a:r>
            <a:r>
              <a:rPr lang="en-US" sz="1200" b="0" i="0" u="none" strike="noStrike">
                <a:solidFill>
                  <a:schemeClr val="tx1"/>
                </a:solidFill>
                <a:effectLst/>
              </a:rPr>
              <a:t>Video]. Youtube. </a:t>
            </a:r>
            <a:r>
              <a:rPr lang="en-US" sz="1200" b="0" i="0" u="sng" strike="noStrike">
                <a:solidFill>
                  <a:schemeClr val="tx1"/>
                </a:solidFill>
                <a:effectLst/>
                <a:hlinkClick r:id="rId3">
                  <a:extLst>
                    <a:ext uri="{A12FA001-AC4F-418D-AE19-62706E023703}">
                      <ahyp:hlinkClr xmlns:ahyp="http://schemas.microsoft.com/office/drawing/2018/hyperlinkcolor" val="tx"/>
                    </a:ext>
                  </a:extLst>
                </a:hlinkClick>
              </a:rPr>
              <a:t>https://www.youtube.com/playlist?list=PLJV_el3uVTsMhtt7_Y6sgTHGHp1Vb2P2J</a:t>
            </a:r>
            <a:endParaRPr lang="en-US" sz="1200" b="0" i="0" u="sng" strike="noStrike">
              <a:solidFill>
                <a:schemeClr val="tx1"/>
              </a:solidFill>
              <a:effectLst/>
            </a:endParaRPr>
          </a:p>
          <a:p>
            <a:pPr>
              <a:lnSpc>
                <a:spcPct val="150000"/>
              </a:lnSpc>
            </a:pPr>
            <a:r>
              <a:rPr lang="en-US" sz="1200">
                <a:solidFill>
                  <a:schemeClr val="tx1"/>
                </a:solidFill>
              </a:rPr>
              <a:t>- </a:t>
            </a:r>
            <a:r>
              <a:rPr lang="en-US" altLang="zh-TW" sz="1200" b="0" i="0" u="none" strike="noStrike">
                <a:solidFill>
                  <a:schemeClr val="tx1"/>
                </a:solidFill>
                <a:effectLst/>
              </a:rPr>
              <a:t>[</a:t>
            </a:r>
            <a:r>
              <a:rPr lang="zh-TW" altLang="en-US" sz="1200" b="0" i="0" u="none" strike="noStrike">
                <a:solidFill>
                  <a:schemeClr val="tx1"/>
                </a:solidFill>
                <a:effectLst/>
              </a:rPr>
              <a:t>陳縕儂 </a:t>
            </a:r>
            <a:r>
              <a:rPr lang="en-US" sz="1200" b="0" i="0" u="none" strike="noStrike">
                <a:solidFill>
                  <a:schemeClr val="tx1"/>
                </a:solidFill>
                <a:effectLst/>
              </a:rPr>
              <a:t>Vivian NTU MiuLab]. (2023, September 14). </a:t>
            </a:r>
            <a:r>
              <a:rPr lang="zh-TW" altLang="en-US" sz="1200" b="0" i="1" u="none" strike="noStrike">
                <a:solidFill>
                  <a:schemeClr val="tx1"/>
                </a:solidFill>
                <a:effectLst/>
              </a:rPr>
              <a:t>台大資訊 深度學習之應用</a:t>
            </a:r>
            <a:r>
              <a:rPr lang="zh-TW" altLang="en-US" sz="1200" b="0" i="0" u="none" strike="noStrike">
                <a:solidFill>
                  <a:schemeClr val="tx1"/>
                </a:solidFill>
                <a:effectLst/>
              </a:rPr>
              <a:t> </a:t>
            </a:r>
            <a:r>
              <a:rPr lang="en-US" altLang="zh-TW" sz="1200" b="0" i="0" u="none" strike="noStrike">
                <a:solidFill>
                  <a:schemeClr val="tx1"/>
                </a:solidFill>
                <a:effectLst/>
              </a:rPr>
              <a:t>[</a:t>
            </a:r>
            <a:r>
              <a:rPr lang="en-US" sz="1200" b="0" i="0" u="none" strike="noStrike">
                <a:solidFill>
                  <a:schemeClr val="tx1"/>
                </a:solidFill>
                <a:effectLst/>
              </a:rPr>
              <a:t>Video]. Youtube. </a:t>
            </a:r>
            <a:r>
              <a:rPr lang="en-US" sz="1200" b="0" i="0" u="none" strike="noStrike">
                <a:solidFill>
                  <a:schemeClr val="tx1"/>
                </a:solidFill>
                <a:effectLst/>
                <a:hlinkClick r:id="rId4">
                  <a:extLst>
                    <a:ext uri="{A12FA001-AC4F-418D-AE19-62706E023703}">
                      <ahyp:hlinkClr xmlns:ahyp="http://schemas.microsoft.com/office/drawing/2018/hyperlinkcolor" val="tx"/>
                    </a:ext>
                  </a:extLst>
                </a:hlinkClick>
              </a:rPr>
              <a:t>https://www.youtube.com/playlist?list=PLOAQYZPRn2V4jYwTGKUH4YaU6NE6VROZX</a:t>
            </a:r>
            <a:endParaRPr lang="en-US" sz="1200" b="0" i="0" u="none" strike="noStrike">
              <a:solidFill>
                <a:schemeClr val="tx1"/>
              </a:solidFill>
              <a:effectLst/>
            </a:endParaRPr>
          </a:p>
          <a:p>
            <a:pPr>
              <a:lnSpc>
                <a:spcPct val="150000"/>
              </a:lnSpc>
            </a:pPr>
            <a:endParaRPr lang="en-US" sz="1200">
              <a:solidFill>
                <a:schemeClr val="tx1"/>
              </a:solidFill>
            </a:endParaRPr>
          </a:p>
          <a:p>
            <a:pPr>
              <a:lnSpc>
                <a:spcPct val="150000"/>
              </a:lnSpc>
            </a:pPr>
            <a:r>
              <a:rPr lang="en-US" sz="1200" u="sng">
                <a:solidFill>
                  <a:schemeClr val="tx1"/>
                </a:solidFill>
              </a:rPr>
              <a:t>Published papers</a:t>
            </a:r>
            <a:r>
              <a:rPr lang="en-US" sz="1200">
                <a:solidFill>
                  <a:schemeClr val="tx1"/>
                </a:solidFill>
              </a:rPr>
              <a:t>:</a:t>
            </a:r>
            <a:endParaRPr lang="en-TW" sz="1200">
              <a:solidFill>
                <a:schemeClr val="tx1"/>
              </a:solidFill>
            </a:endParaRPr>
          </a:p>
          <a:p>
            <a:pPr>
              <a:lnSpc>
                <a:spcPct val="150000"/>
              </a:lnSpc>
            </a:pPr>
            <a:r>
              <a:rPr lang="en-TW" sz="1200">
                <a:solidFill>
                  <a:schemeClr val="tx1"/>
                </a:solidFill>
              </a:rPr>
              <a:t>-  Keskar et al., 2017; </a:t>
            </a:r>
            <a:r>
              <a:rPr lang="en-US" sz="1200" b="1" i="0" u="none" strike="noStrike">
                <a:solidFill>
                  <a:schemeClr val="tx1"/>
                </a:solidFill>
                <a:effectLst/>
                <a:latin typeface="Lucida Grande" panose="020B0600040502020204" pitchFamily="34" charset="0"/>
              </a:rPr>
              <a:t>On Large-Batch Training for Deep Learning: Generalization Gap and Sharp Minima </a:t>
            </a:r>
            <a:r>
              <a:rPr lang="en-TW" sz="1200">
                <a:solidFill>
                  <a:schemeClr val="tx1"/>
                </a:solidFill>
              </a:rPr>
              <a:t>, </a:t>
            </a:r>
            <a:r>
              <a:rPr lang="en-US" sz="1200">
                <a:solidFill>
                  <a:schemeClr val="tx1"/>
                </a:solidFill>
              </a:rPr>
              <a:t>https://arxiv.org/abs/1609.04836</a:t>
            </a:r>
            <a:endParaRPr lang="en-TW" sz="1200">
              <a:solidFill>
                <a:schemeClr val="tx1"/>
              </a:solidFill>
            </a:endParaRPr>
          </a:p>
          <a:p>
            <a:pPr>
              <a:lnSpc>
                <a:spcPct val="150000"/>
              </a:lnSpc>
            </a:pPr>
            <a:endParaRPr lang="en-TW" sz="1200">
              <a:solidFill>
                <a:schemeClr val="tx1"/>
              </a:solidFill>
            </a:endParaRPr>
          </a:p>
        </p:txBody>
      </p:sp>
    </p:spTree>
    <p:extLst>
      <p:ext uri="{BB962C8B-B14F-4D97-AF65-F5344CB8AC3E}">
        <p14:creationId xmlns:p14="http://schemas.microsoft.com/office/powerpoint/2010/main" val="1167832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title="Conclusion"/>
          <p:cNvSpPr txBox="1"/>
          <p:nvPr/>
        </p:nvSpPr>
        <p:spPr>
          <a:xfrm>
            <a:off x="381000" y="381000"/>
            <a:ext cx="4156500" cy="7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tx1"/>
                </a:solidFill>
              </a:rPr>
              <a:t>Conclusion</a:t>
            </a:r>
            <a:endParaRPr sz="1800" b="1">
              <a:solidFill>
                <a:schemeClr val="tx1"/>
              </a:solidFill>
            </a:endParaRPr>
          </a:p>
        </p:txBody>
      </p:sp>
      <p:sp>
        <p:nvSpPr>
          <p:cNvPr id="119" name="Google Shape;119;p21"/>
          <p:cNvSpPr txBox="1"/>
          <p:nvPr/>
        </p:nvSpPr>
        <p:spPr>
          <a:xfrm>
            <a:off x="5334000" y="4826000"/>
            <a:ext cx="38100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u="sng">
                <a:solidFill>
                  <a:srgbClr val="FFFFFF"/>
                </a:solidFill>
                <a:hlinkClick r:id="rId3">
                  <a:extLst>
                    <a:ext uri="{A12FA001-AC4F-418D-AE19-62706E023703}">
                      <ahyp:hlinkClr xmlns:ahyp="http://schemas.microsoft.com/office/drawing/2018/hyperlinkcolor" val="tx"/>
                    </a:ext>
                  </a:extLst>
                </a:hlinkClick>
              </a:rPr>
              <a:t>conclusion,optimization techniques</a:t>
            </a:r>
            <a:endParaRPr sz="800">
              <a:solidFill>
                <a:srgbClr val="FFFFFF"/>
              </a:solidFill>
            </a:endParaRPr>
          </a:p>
        </p:txBody>
      </p:sp>
      <p:pic>
        <p:nvPicPr>
          <p:cNvPr id="2" name="Picture 1">
            <a:extLst>
              <a:ext uri="{FF2B5EF4-FFF2-40B4-BE49-F238E27FC236}">
                <a16:creationId xmlns:a16="http://schemas.microsoft.com/office/drawing/2014/main" id="{240867E6-2912-B667-1296-C82C3DD2808D}"/>
              </a:ext>
            </a:extLst>
          </p:cNvPr>
          <p:cNvPicPr>
            <a:picLocks noChangeAspect="1"/>
          </p:cNvPicPr>
          <p:nvPr/>
        </p:nvPicPr>
        <p:blipFill>
          <a:blip r:embed="rId4"/>
          <a:stretch>
            <a:fillRect/>
          </a:stretch>
        </p:blipFill>
        <p:spPr>
          <a:xfrm>
            <a:off x="3086005" y="1162783"/>
            <a:ext cx="5672751" cy="3341154"/>
          </a:xfrm>
          <a:prstGeom prst="rect">
            <a:avLst/>
          </a:prstGeom>
        </p:spPr>
      </p:pic>
      <p:sp>
        <p:nvSpPr>
          <p:cNvPr id="3" name="TextBox 2">
            <a:extLst>
              <a:ext uri="{FF2B5EF4-FFF2-40B4-BE49-F238E27FC236}">
                <a16:creationId xmlns:a16="http://schemas.microsoft.com/office/drawing/2014/main" id="{21A9C17E-C3B2-320F-472F-0594AEDF82FE}"/>
              </a:ext>
            </a:extLst>
          </p:cNvPr>
          <p:cNvSpPr txBox="1"/>
          <p:nvPr/>
        </p:nvSpPr>
        <p:spPr>
          <a:xfrm>
            <a:off x="381000" y="2571750"/>
            <a:ext cx="2253712" cy="523220"/>
          </a:xfrm>
          <a:prstGeom prst="rect">
            <a:avLst/>
          </a:prstGeom>
          <a:noFill/>
        </p:spPr>
        <p:txBody>
          <a:bodyPr wrap="square" rtlCol="0">
            <a:spAutoFit/>
          </a:bodyPr>
          <a:lstStyle/>
          <a:p>
            <a:r>
              <a:rPr lang="en-TW"/>
              <a:t>No “one optimizer fits all” optimizer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title="Introduction"/>
          <p:cNvSpPr txBox="1"/>
          <p:nvPr/>
        </p:nvSpPr>
        <p:spPr>
          <a:xfrm>
            <a:off x="154305" y="113299"/>
            <a:ext cx="1719262" cy="7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rPr>
              <a:t>Introduction</a:t>
            </a:r>
            <a:endParaRPr sz="1800" b="1" dirty="0">
              <a:solidFill>
                <a:schemeClr val="tx1"/>
              </a:solidFill>
            </a:endParaRPr>
          </a:p>
        </p:txBody>
      </p:sp>
      <p:sp>
        <p:nvSpPr>
          <p:cNvPr id="61" name="Google Shape;61;p14"/>
          <p:cNvSpPr txBox="1"/>
          <p:nvPr/>
        </p:nvSpPr>
        <p:spPr>
          <a:xfrm>
            <a:off x="2066925" y="456949"/>
            <a:ext cx="5726906" cy="8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F0000"/>
                </a:solidFill>
              </a:rPr>
              <a:t>Q1: What is optimization in deep learning?</a:t>
            </a:r>
          </a:p>
          <a:p>
            <a:pPr marL="0" lvl="0" indent="0" algn="l" rtl="0">
              <a:spcBef>
                <a:spcPts val="0"/>
              </a:spcBef>
              <a:spcAft>
                <a:spcPts val="0"/>
              </a:spcAft>
              <a:buNone/>
            </a:pPr>
            <a:endParaRPr lang="en-GB" dirty="0">
              <a:solidFill>
                <a:srgbClr val="FF0000"/>
              </a:solidFill>
            </a:endParaRPr>
          </a:p>
          <a:p>
            <a:pPr marL="0" lvl="0" indent="0" algn="l" rtl="0">
              <a:spcBef>
                <a:spcPts val="0"/>
              </a:spcBef>
              <a:spcAft>
                <a:spcPts val="0"/>
              </a:spcAft>
              <a:buNone/>
            </a:pPr>
            <a:r>
              <a:rPr lang="en-GB" dirty="0">
                <a:solidFill>
                  <a:srgbClr val="FF0000"/>
                </a:solidFill>
              </a:rPr>
              <a:t>Q2: Why do we need optimization in training deep neural networks?</a:t>
            </a:r>
            <a:endParaRPr dirty="0">
              <a:solidFill>
                <a:srgbClr val="FF0000"/>
              </a:solidFill>
            </a:endParaRPr>
          </a:p>
        </p:txBody>
      </p:sp>
      <p:sp>
        <p:nvSpPr>
          <p:cNvPr id="63" name="Google Shape;63;p14"/>
          <p:cNvSpPr txBox="1"/>
          <p:nvPr/>
        </p:nvSpPr>
        <p:spPr>
          <a:xfrm>
            <a:off x="5334000" y="4826000"/>
            <a:ext cx="38100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u="sng">
                <a:solidFill>
                  <a:srgbClr val="FFFFFF"/>
                </a:solidFill>
                <a:hlinkClick r:id="rId3">
                  <a:extLst>
                    <a:ext uri="{A12FA001-AC4F-418D-AE19-62706E023703}">
                      <ahyp:hlinkClr xmlns:ahyp="http://schemas.microsoft.com/office/drawing/2018/hyperlinkcolor" val="tx"/>
                    </a:ext>
                  </a:extLst>
                </a:hlinkClick>
              </a:rPr>
              <a:t>deep learning,optimization,training</a:t>
            </a:r>
            <a:endParaRPr sz="800">
              <a:solidFill>
                <a:srgbClr val="FFFFFF"/>
              </a:solidFill>
            </a:endParaRPr>
          </a:p>
        </p:txBody>
      </p:sp>
      <p:pic>
        <p:nvPicPr>
          <p:cNvPr id="2" name="Picture 1">
            <a:extLst>
              <a:ext uri="{FF2B5EF4-FFF2-40B4-BE49-F238E27FC236}">
                <a16:creationId xmlns:a16="http://schemas.microsoft.com/office/drawing/2014/main" id="{EBA36951-8B40-BFD1-73A3-65518A1E5C11}"/>
              </a:ext>
            </a:extLst>
          </p:cNvPr>
          <p:cNvPicPr>
            <a:picLocks noChangeAspect="1"/>
          </p:cNvPicPr>
          <p:nvPr/>
        </p:nvPicPr>
        <p:blipFill>
          <a:blip r:embed="rId4"/>
          <a:stretch>
            <a:fillRect/>
          </a:stretch>
        </p:blipFill>
        <p:spPr>
          <a:xfrm>
            <a:off x="361264" y="2095507"/>
            <a:ext cx="4395998" cy="2081197"/>
          </a:xfrm>
          <a:prstGeom prst="rect">
            <a:avLst/>
          </a:prstGeom>
        </p:spPr>
      </p:pic>
      <p:sp>
        <p:nvSpPr>
          <p:cNvPr id="3" name="TextBox 2">
            <a:extLst>
              <a:ext uri="{FF2B5EF4-FFF2-40B4-BE49-F238E27FC236}">
                <a16:creationId xmlns:a16="http://schemas.microsoft.com/office/drawing/2014/main" id="{08D6CE95-D5A3-7307-0E38-E027594BCD10}"/>
              </a:ext>
            </a:extLst>
          </p:cNvPr>
          <p:cNvSpPr txBox="1"/>
          <p:nvPr/>
        </p:nvSpPr>
        <p:spPr>
          <a:xfrm>
            <a:off x="481013" y="1805371"/>
            <a:ext cx="3609048" cy="307777"/>
          </a:xfrm>
          <a:prstGeom prst="rect">
            <a:avLst/>
          </a:prstGeom>
          <a:noFill/>
        </p:spPr>
        <p:txBody>
          <a:bodyPr wrap="square" rtlCol="0">
            <a:spAutoFit/>
          </a:bodyPr>
          <a:lstStyle/>
          <a:p>
            <a:r>
              <a:rPr lang="en-US" dirty="0"/>
              <a:t>D</a:t>
            </a:r>
            <a:r>
              <a:rPr lang="en-TW" dirty="0"/>
              <a:t>efinition from Cambridge Dictionary</a:t>
            </a:r>
          </a:p>
        </p:txBody>
      </p:sp>
      <p:sp>
        <p:nvSpPr>
          <p:cNvPr id="4" name="TextBox 3">
            <a:extLst>
              <a:ext uri="{FF2B5EF4-FFF2-40B4-BE49-F238E27FC236}">
                <a16:creationId xmlns:a16="http://schemas.microsoft.com/office/drawing/2014/main" id="{B979691B-E420-9C53-D1A5-C3E45C58DF9E}"/>
              </a:ext>
            </a:extLst>
          </p:cNvPr>
          <p:cNvSpPr txBox="1"/>
          <p:nvPr/>
        </p:nvSpPr>
        <p:spPr>
          <a:xfrm>
            <a:off x="5872163" y="2366453"/>
            <a:ext cx="2321719" cy="954107"/>
          </a:xfrm>
          <a:prstGeom prst="rect">
            <a:avLst/>
          </a:prstGeom>
          <a:noFill/>
        </p:spPr>
        <p:txBody>
          <a:bodyPr wrap="square" rtlCol="0">
            <a:spAutoFit/>
          </a:bodyPr>
          <a:lstStyle/>
          <a:p>
            <a:r>
              <a:rPr lang="en-US" dirty="0"/>
              <a:t>O</a:t>
            </a:r>
            <a:r>
              <a:rPr lang="en-TW" dirty="0"/>
              <a:t>k, but in the context of deep learning what are we optimizing? </a:t>
            </a:r>
            <a:r>
              <a:rPr lang="en-US" dirty="0"/>
              <a:t>W</a:t>
            </a:r>
            <a:r>
              <a:rPr lang="en-TW" dirty="0"/>
              <a:t>hat’s there to optimize?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3" name="Google Shape;63;p14"/>
          <p:cNvSpPr txBox="1"/>
          <p:nvPr/>
        </p:nvSpPr>
        <p:spPr>
          <a:xfrm>
            <a:off x="5334000" y="4826000"/>
            <a:ext cx="38100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u="sng">
                <a:solidFill>
                  <a:srgbClr val="FFFFFF"/>
                </a:solidFill>
                <a:hlinkClick r:id="rId3">
                  <a:extLst>
                    <a:ext uri="{A12FA001-AC4F-418D-AE19-62706E023703}">
                      <ahyp:hlinkClr xmlns:ahyp="http://schemas.microsoft.com/office/drawing/2018/hyperlinkcolor" val="tx"/>
                    </a:ext>
                  </a:extLst>
                </a:hlinkClick>
              </a:rPr>
              <a:t>deep learning,optimization,training</a:t>
            </a:r>
            <a:endParaRPr sz="800">
              <a:solidFill>
                <a:srgbClr val="FFFFFF"/>
              </a:solidFill>
            </a:endParaRPr>
          </a:p>
        </p:txBody>
      </p:sp>
      <p:sp>
        <p:nvSpPr>
          <p:cNvPr id="5" name="Rounded Rectangle 4">
            <a:extLst>
              <a:ext uri="{FF2B5EF4-FFF2-40B4-BE49-F238E27FC236}">
                <a16:creationId xmlns:a16="http://schemas.microsoft.com/office/drawing/2014/main" id="{259AB4F8-053B-6056-88F8-3B8D935F6575}"/>
              </a:ext>
            </a:extLst>
          </p:cNvPr>
          <p:cNvSpPr/>
          <p:nvPr/>
        </p:nvSpPr>
        <p:spPr>
          <a:xfrm>
            <a:off x="3260168" y="1840955"/>
            <a:ext cx="2571750" cy="685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dirty="0"/>
              <a:t>Computer</a:t>
            </a:r>
          </a:p>
        </p:txBody>
      </p:sp>
      <p:sp>
        <p:nvSpPr>
          <p:cNvPr id="6" name="Rounded Rectangle 5">
            <a:extLst>
              <a:ext uri="{FF2B5EF4-FFF2-40B4-BE49-F238E27FC236}">
                <a16:creationId xmlns:a16="http://schemas.microsoft.com/office/drawing/2014/main" id="{334A0341-9AEA-6546-2D6F-E3958473466E}"/>
              </a:ext>
            </a:extLst>
          </p:cNvPr>
          <p:cNvSpPr/>
          <p:nvPr/>
        </p:nvSpPr>
        <p:spPr>
          <a:xfrm>
            <a:off x="3260168" y="3536008"/>
            <a:ext cx="2571750" cy="685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dirty="0"/>
              <a:t>Computer/Model</a:t>
            </a:r>
          </a:p>
        </p:txBody>
      </p:sp>
      <p:cxnSp>
        <p:nvCxnSpPr>
          <p:cNvPr id="8" name="Straight Arrow Connector 7">
            <a:extLst>
              <a:ext uri="{FF2B5EF4-FFF2-40B4-BE49-F238E27FC236}">
                <a16:creationId xmlns:a16="http://schemas.microsoft.com/office/drawing/2014/main" id="{44C7B611-9FE5-D070-F0C3-F52DDB9AEA4F}"/>
              </a:ext>
            </a:extLst>
          </p:cNvPr>
          <p:cNvCxnSpPr/>
          <p:nvPr/>
        </p:nvCxnSpPr>
        <p:spPr>
          <a:xfrm>
            <a:off x="2252899" y="2055268"/>
            <a:ext cx="935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58A6142-D865-C09D-9743-175C2F376270}"/>
              </a:ext>
            </a:extLst>
          </p:cNvPr>
          <p:cNvCxnSpPr/>
          <p:nvPr/>
        </p:nvCxnSpPr>
        <p:spPr>
          <a:xfrm>
            <a:off x="2252899" y="3757861"/>
            <a:ext cx="935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2F728C0-F431-DBB6-28D6-83A28C9F6C3D}"/>
              </a:ext>
            </a:extLst>
          </p:cNvPr>
          <p:cNvCxnSpPr/>
          <p:nvPr/>
        </p:nvCxnSpPr>
        <p:spPr>
          <a:xfrm>
            <a:off x="2252899" y="2369593"/>
            <a:ext cx="935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0BFFF05-FDF3-5731-D565-A5464A208655}"/>
              </a:ext>
            </a:extLst>
          </p:cNvPr>
          <p:cNvCxnSpPr/>
          <p:nvPr/>
        </p:nvCxnSpPr>
        <p:spPr>
          <a:xfrm>
            <a:off x="2252899" y="4029324"/>
            <a:ext cx="935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9BE428-F26E-9227-60F4-B5D474DFC8C1}"/>
              </a:ext>
            </a:extLst>
          </p:cNvPr>
          <p:cNvCxnSpPr/>
          <p:nvPr/>
        </p:nvCxnSpPr>
        <p:spPr>
          <a:xfrm>
            <a:off x="5898593" y="2183855"/>
            <a:ext cx="935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B116ACB-013B-95FB-271E-2B4411B6ACD2}"/>
              </a:ext>
            </a:extLst>
          </p:cNvPr>
          <p:cNvCxnSpPr/>
          <p:nvPr/>
        </p:nvCxnSpPr>
        <p:spPr>
          <a:xfrm>
            <a:off x="5898592" y="3878908"/>
            <a:ext cx="935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B719AD-FFF7-E98E-6384-DC0677D8A981}"/>
              </a:ext>
            </a:extLst>
          </p:cNvPr>
          <p:cNvSpPr txBox="1"/>
          <p:nvPr/>
        </p:nvSpPr>
        <p:spPr>
          <a:xfrm>
            <a:off x="1561622" y="1912978"/>
            <a:ext cx="1159192" cy="307777"/>
          </a:xfrm>
          <a:prstGeom prst="rect">
            <a:avLst/>
          </a:prstGeom>
          <a:noFill/>
        </p:spPr>
        <p:txBody>
          <a:bodyPr wrap="square" rtlCol="0">
            <a:spAutoFit/>
          </a:bodyPr>
          <a:lstStyle/>
          <a:p>
            <a:r>
              <a:rPr lang="en-US" dirty="0"/>
              <a:t>I</a:t>
            </a:r>
            <a:r>
              <a:rPr lang="en-TW" dirty="0"/>
              <a:t>nput </a:t>
            </a:r>
          </a:p>
        </p:txBody>
      </p:sp>
      <p:sp>
        <p:nvSpPr>
          <p:cNvPr id="16" name="TextBox 15">
            <a:extLst>
              <a:ext uri="{FF2B5EF4-FFF2-40B4-BE49-F238E27FC236}">
                <a16:creationId xmlns:a16="http://schemas.microsoft.com/office/drawing/2014/main" id="{6B678376-3070-1D33-85F2-B364CCED95DB}"/>
              </a:ext>
            </a:extLst>
          </p:cNvPr>
          <p:cNvSpPr txBox="1"/>
          <p:nvPr/>
        </p:nvSpPr>
        <p:spPr>
          <a:xfrm>
            <a:off x="1603770" y="3571131"/>
            <a:ext cx="1159192" cy="307777"/>
          </a:xfrm>
          <a:prstGeom prst="rect">
            <a:avLst/>
          </a:prstGeom>
          <a:noFill/>
        </p:spPr>
        <p:txBody>
          <a:bodyPr wrap="square" rtlCol="0">
            <a:spAutoFit/>
          </a:bodyPr>
          <a:lstStyle/>
          <a:p>
            <a:r>
              <a:rPr lang="en-US" dirty="0"/>
              <a:t>I</a:t>
            </a:r>
            <a:r>
              <a:rPr lang="en-TW" dirty="0"/>
              <a:t>nput </a:t>
            </a:r>
          </a:p>
        </p:txBody>
      </p:sp>
      <p:sp>
        <p:nvSpPr>
          <p:cNvPr id="17" name="TextBox 16">
            <a:extLst>
              <a:ext uri="{FF2B5EF4-FFF2-40B4-BE49-F238E27FC236}">
                <a16:creationId xmlns:a16="http://schemas.microsoft.com/office/drawing/2014/main" id="{3B02060C-36CA-993C-804D-A16BCEC9E6DC}"/>
              </a:ext>
            </a:extLst>
          </p:cNvPr>
          <p:cNvSpPr txBox="1"/>
          <p:nvPr/>
        </p:nvSpPr>
        <p:spPr>
          <a:xfrm>
            <a:off x="7042784" y="2029966"/>
            <a:ext cx="1159192" cy="307777"/>
          </a:xfrm>
          <a:prstGeom prst="rect">
            <a:avLst/>
          </a:prstGeom>
          <a:noFill/>
        </p:spPr>
        <p:txBody>
          <a:bodyPr wrap="square" rtlCol="0">
            <a:spAutoFit/>
          </a:bodyPr>
          <a:lstStyle/>
          <a:p>
            <a:r>
              <a:rPr lang="en-US" dirty="0"/>
              <a:t>Output</a:t>
            </a:r>
            <a:endParaRPr lang="en-TW" dirty="0"/>
          </a:p>
        </p:txBody>
      </p:sp>
      <p:sp>
        <p:nvSpPr>
          <p:cNvPr id="18" name="TextBox 17">
            <a:extLst>
              <a:ext uri="{FF2B5EF4-FFF2-40B4-BE49-F238E27FC236}">
                <a16:creationId xmlns:a16="http://schemas.microsoft.com/office/drawing/2014/main" id="{5A45ADE7-DE96-72D3-3D73-B706B135D12C}"/>
              </a:ext>
            </a:extLst>
          </p:cNvPr>
          <p:cNvSpPr txBox="1"/>
          <p:nvPr/>
        </p:nvSpPr>
        <p:spPr>
          <a:xfrm>
            <a:off x="1561622" y="3911749"/>
            <a:ext cx="1159192" cy="307777"/>
          </a:xfrm>
          <a:prstGeom prst="rect">
            <a:avLst/>
          </a:prstGeom>
          <a:noFill/>
        </p:spPr>
        <p:txBody>
          <a:bodyPr wrap="square" rtlCol="0">
            <a:spAutoFit/>
          </a:bodyPr>
          <a:lstStyle/>
          <a:p>
            <a:r>
              <a:rPr lang="en-US" dirty="0"/>
              <a:t>Output</a:t>
            </a:r>
            <a:endParaRPr lang="en-TW" dirty="0"/>
          </a:p>
        </p:txBody>
      </p:sp>
      <p:sp>
        <p:nvSpPr>
          <p:cNvPr id="19" name="TextBox 18">
            <a:extLst>
              <a:ext uri="{FF2B5EF4-FFF2-40B4-BE49-F238E27FC236}">
                <a16:creationId xmlns:a16="http://schemas.microsoft.com/office/drawing/2014/main" id="{E7D4FCCA-3C43-4C22-BD6F-5B38BB83A262}"/>
              </a:ext>
            </a:extLst>
          </p:cNvPr>
          <p:cNvSpPr txBox="1"/>
          <p:nvPr/>
        </p:nvSpPr>
        <p:spPr>
          <a:xfrm>
            <a:off x="7042784" y="3721547"/>
            <a:ext cx="1453753" cy="307777"/>
          </a:xfrm>
          <a:prstGeom prst="rect">
            <a:avLst/>
          </a:prstGeom>
          <a:noFill/>
        </p:spPr>
        <p:txBody>
          <a:bodyPr wrap="square" rtlCol="0">
            <a:spAutoFit/>
          </a:bodyPr>
          <a:lstStyle/>
          <a:p>
            <a:r>
              <a:rPr lang="en-US" dirty="0">
                <a:solidFill>
                  <a:srgbClr val="FF0000"/>
                </a:solidFill>
              </a:rPr>
              <a:t>Function/Rules</a:t>
            </a:r>
            <a:endParaRPr lang="en-TW" dirty="0">
              <a:solidFill>
                <a:srgbClr val="FF0000"/>
              </a:solidFill>
            </a:endParaRPr>
          </a:p>
        </p:txBody>
      </p:sp>
      <p:sp>
        <p:nvSpPr>
          <p:cNvPr id="20" name="TextBox 19">
            <a:extLst>
              <a:ext uri="{FF2B5EF4-FFF2-40B4-BE49-F238E27FC236}">
                <a16:creationId xmlns:a16="http://schemas.microsoft.com/office/drawing/2014/main" id="{54EDC2CB-7280-574D-73E1-73B84CFCC5C3}"/>
              </a:ext>
            </a:extLst>
          </p:cNvPr>
          <p:cNvSpPr txBox="1"/>
          <p:nvPr/>
        </p:nvSpPr>
        <p:spPr>
          <a:xfrm>
            <a:off x="876893" y="2218978"/>
            <a:ext cx="1453753" cy="307777"/>
          </a:xfrm>
          <a:prstGeom prst="rect">
            <a:avLst/>
          </a:prstGeom>
          <a:noFill/>
        </p:spPr>
        <p:txBody>
          <a:bodyPr wrap="square" rtlCol="0">
            <a:spAutoFit/>
          </a:bodyPr>
          <a:lstStyle/>
          <a:p>
            <a:r>
              <a:rPr lang="en-US" dirty="0"/>
              <a:t>Function/Rules</a:t>
            </a:r>
            <a:endParaRPr lang="en-TW" dirty="0"/>
          </a:p>
        </p:txBody>
      </p:sp>
      <p:sp>
        <p:nvSpPr>
          <p:cNvPr id="21" name="TextBox 20">
            <a:extLst>
              <a:ext uri="{FF2B5EF4-FFF2-40B4-BE49-F238E27FC236}">
                <a16:creationId xmlns:a16="http://schemas.microsoft.com/office/drawing/2014/main" id="{CF6827A7-3FD4-36A2-26DF-AF109E8AB9E9}"/>
              </a:ext>
            </a:extLst>
          </p:cNvPr>
          <p:cNvSpPr txBox="1"/>
          <p:nvPr/>
        </p:nvSpPr>
        <p:spPr>
          <a:xfrm>
            <a:off x="464104" y="1404187"/>
            <a:ext cx="2636044" cy="338554"/>
          </a:xfrm>
          <a:prstGeom prst="rect">
            <a:avLst/>
          </a:prstGeom>
          <a:noFill/>
        </p:spPr>
        <p:txBody>
          <a:bodyPr wrap="square" rtlCol="0">
            <a:spAutoFit/>
          </a:bodyPr>
          <a:lstStyle/>
          <a:p>
            <a:r>
              <a:rPr lang="en-TW" sz="1600" u="sng" dirty="0"/>
              <a:t>Traditional Programming</a:t>
            </a:r>
          </a:p>
        </p:txBody>
      </p:sp>
      <p:sp>
        <p:nvSpPr>
          <p:cNvPr id="22" name="TextBox 21">
            <a:extLst>
              <a:ext uri="{FF2B5EF4-FFF2-40B4-BE49-F238E27FC236}">
                <a16:creationId xmlns:a16="http://schemas.microsoft.com/office/drawing/2014/main" id="{9AEA1C29-6B4D-779E-EFBA-C31E0A466BD8}"/>
              </a:ext>
            </a:extLst>
          </p:cNvPr>
          <p:cNvSpPr txBox="1"/>
          <p:nvPr/>
        </p:nvSpPr>
        <p:spPr>
          <a:xfrm>
            <a:off x="464104" y="2975918"/>
            <a:ext cx="3164681" cy="338554"/>
          </a:xfrm>
          <a:prstGeom prst="rect">
            <a:avLst/>
          </a:prstGeom>
          <a:noFill/>
        </p:spPr>
        <p:txBody>
          <a:bodyPr wrap="square" rtlCol="0">
            <a:spAutoFit/>
          </a:bodyPr>
          <a:lstStyle/>
          <a:p>
            <a:r>
              <a:rPr lang="en-TW" sz="1600" u="sng" dirty="0"/>
              <a:t>Machine Learning (including DL)</a:t>
            </a:r>
          </a:p>
        </p:txBody>
      </p:sp>
      <p:pic>
        <p:nvPicPr>
          <p:cNvPr id="23" name="Picture 22">
            <a:extLst>
              <a:ext uri="{FF2B5EF4-FFF2-40B4-BE49-F238E27FC236}">
                <a16:creationId xmlns:a16="http://schemas.microsoft.com/office/drawing/2014/main" id="{E8A98603-BCB3-0218-929D-981B7C2F3524}"/>
              </a:ext>
            </a:extLst>
          </p:cNvPr>
          <p:cNvPicPr>
            <a:picLocks noChangeAspect="1"/>
          </p:cNvPicPr>
          <p:nvPr/>
        </p:nvPicPr>
        <p:blipFill>
          <a:blip r:embed="rId4"/>
          <a:stretch>
            <a:fillRect/>
          </a:stretch>
        </p:blipFill>
        <p:spPr>
          <a:xfrm>
            <a:off x="6950869" y="13515"/>
            <a:ext cx="2193131" cy="1742294"/>
          </a:xfrm>
          <a:prstGeom prst="rect">
            <a:avLst/>
          </a:prstGeom>
        </p:spPr>
      </p:pic>
      <p:sp>
        <p:nvSpPr>
          <p:cNvPr id="24" name="Google Shape;60;p14" title="Introduction">
            <a:extLst>
              <a:ext uri="{FF2B5EF4-FFF2-40B4-BE49-F238E27FC236}">
                <a16:creationId xmlns:a16="http://schemas.microsoft.com/office/drawing/2014/main" id="{68E5C817-7E80-440F-D320-9D2AB86D362E}"/>
              </a:ext>
            </a:extLst>
          </p:cNvPr>
          <p:cNvSpPr txBox="1"/>
          <p:nvPr/>
        </p:nvSpPr>
        <p:spPr>
          <a:xfrm>
            <a:off x="154305" y="113299"/>
            <a:ext cx="1719262" cy="3974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rPr>
              <a:t>Introduction</a:t>
            </a:r>
            <a:endParaRPr sz="1800" b="1" dirty="0">
              <a:solidFill>
                <a:schemeClr val="tx1"/>
              </a:solidFill>
            </a:endParaRPr>
          </a:p>
        </p:txBody>
      </p:sp>
      <p:sp>
        <p:nvSpPr>
          <p:cNvPr id="25" name="TextBox 24">
            <a:extLst>
              <a:ext uri="{FF2B5EF4-FFF2-40B4-BE49-F238E27FC236}">
                <a16:creationId xmlns:a16="http://schemas.microsoft.com/office/drawing/2014/main" id="{76BE1ACE-4034-288A-CC38-D6F8E4EDE907}"/>
              </a:ext>
            </a:extLst>
          </p:cNvPr>
          <p:cNvSpPr txBox="1"/>
          <p:nvPr/>
        </p:nvSpPr>
        <p:spPr>
          <a:xfrm>
            <a:off x="5617607" y="4699098"/>
            <a:ext cx="4356020" cy="430887"/>
          </a:xfrm>
          <a:prstGeom prst="rect">
            <a:avLst/>
          </a:prstGeom>
          <a:noFill/>
        </p:spPr>
        <p:txBody>
          <a:bodyPr wrap="square" rtlCol="0">
            <a:spAutoFit/>
          </a:bodyPr>
          <a:lstStyle/>
          <a:p>
            <a:r>
              <a:rPr lang="en-US" sz="1100" dirty="0"/>
              <a:t>Image source: https://</a:t>
            </a:r>
            <a:r>
              <a:rPr lang="en-US" sz="1100" dirty="0" err="1"/>
              <a:t>www.pinterest.com</a:t>
            </a:r>
            <a:r>
              <a:rPr lang="en-US" sz="1100" dirty="0"/>
              <a:t>/pin/134896951317012523/</a:t>
            </a:r>
            <a:endParaRPr lang="en-TW" sz="1100" dirty="0"/>
          </a:p>
        </p:txBody>
      </p:sp>
      <p:cxnSp>
        <p:nvCxnSpPr>
          <p:cNvPr id="27" name="Straight Connector 26">
            <a:extLst>
              <a:ext uri="{FF2B5EF4-FFF2-40B4-BE49-F238E27FC236}">
                <a16:creationId xmlns:a16="http://schemas.microsoft.com/office/drawing/2014/main" id="{02385C4F-4B37-2B33-10AF-38981257352D}"/>
              </a:ext>
            </a:extLst>
          </p:cNvPr>
          <p:cNvCxnSpPr/>
          <p:nvPr/>
        </p:nvCxnSpPr>
        <p:spPr>
          <a:xfrm>
            <a:off x="154305" y="2800350"/>
            <a:ext cx="877538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292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3" name="Google Shape;63;p14"/>
          <p:cNvSpPr txBox="1"/>
          <p:nvPr/>
        </p:nvSpPr>
        <p:spPr>
          <a:xfrm>
            <a:off x="5334000" y="4826000"/>
            <a:ext cx="38100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u="sng">
                <a:solidFill>
                  <a:srgbClr val="FFFFFF"/>
                </a:solidFill>
                <a:hlinkClick r:id="rId3">
                  <a:extLst>
                    <a:ext uri="{A12FA001-AC4F-418D-AE19-62706E023703}">
                      <ahyp:hlinkClr xmlns:ahyp="http://schemas.microsoft.com/office/drawing/2018/hyperlinkcolor" val="tx"/>
                    </a:ext>
                  </a:extLst>
                </a:hlinkClick>
              </a:rPr>
              <a:t>deep learning,optimization,training</a:t>
            </a:r>
            <a:endParaRPr sz="800">
              <a:solidFill>
                <a:srgbClr val="FFFFFF"/>
              </a:solidFill>
            </a:endParaRPr>
          </a:p>
        </p:txBody>
      </p:sp>
      <p:sp>
        <p:nvSpPr>
          <p:cNvPr id="5" name="Google Shape;60;p14" title="Introduction">
            <a:extLst>
              <a:ext uri="{FF2B5EF4-FFF2-40B4-BE49-F238E27FC236}">
                <a16:creationId xmlns:a16="http://schemas.microsoft.com/office/drawing/2014/main" id="{56C7BC85-A672-DDA9-B6B4-839F33B9EF2F}"/>
              </a:ext>
            </a:extLst>
          </p:cNvPr>
          <p:cNvSpPr txBox="1"/>
          <p:nvPr/>
        </p:nvSpPr>
        <p:spPr>
          <a:xfrm>
            <a:off x="154305" y="113299"/>
            <a:ext cx="1719262" cy="7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rPr>
              <a:t>Introduction</a:t>
            </a:r>
            <a:endParaRPr sz="1800" b="1" dirty="0">
              <a:solidFill>
                <a:schemeClr val="tx1"/>
              </a:solidFill>
            </a:endParaRPr>
          </a:p>
        </p:txBody>
      </p:sp>
      <p:sp>
        <p:nvSpPr>
          <p:cNvPr id="6" name="Google Shape;61;p14">
            <a:extLst>
              <a:ext uri="{FF2B5EF4-FFF2-40B4-BE49-F238E27FC236}">
                <a16:creationId xmlns:a16="http://schemas.microsoft.com/office/drawing/2014/main" id="{D459A4F2-31F0-C7B7-E238-29D052AC3950}"/>
              </a:ext>
            </a:extLst>
          </p:cNvPr>
          <p:cNvSpPr txBox="1"/>
          <p:nvPr/>
        </p:nvSpPr>
        <p:spPr>
          <a:xfrm>
            <a:off x="2066925" y="456949"/>
            <a:ext cx="5726906" cy="8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F0000"/>
                </a:solidFill>
              </a:rPr>
              <a:t>Q1: What is optimization in deep learning?</a:t>
            </a:r>
          </a:p>
          <a:p>
            <a:pPr marL="0" lvl="0" indent="0" algn="l" rtl="0">
              <a:spcBef>
                <a:spcPts val="0"/>
              </a:spcBef>
              <a:spcAft>
                <a:spcPts val="0"/>
              </a:spcAft>
              <a:buNone/>
            </a:pPr>
            <a:endParaRPr lang="en-GB" dirty="0">
              <a:solidFill>
                <a:schemeClr val="bg1">
                  <a:lumMod val="85000"/>
                </a:schemeClr>
              </a:solidFill>
            </a:endParaRPr>
          </a:p>
          <a:p>
            <a:pPr marL="0" lvl="0" indent="0" algn="l" rtl="0">
              <a:spcBef>
                <a:spcPts val="0"/>
              </a:spcBef>
              <a:spcAft>
                <a:spcPts val="0"/>
              </a:spcAft>
              <a:buNone/>
            </a:pPr>
            <a:r>
              <a:rPr lang="en-GB" dirty="0">
                <a:solidFill>
                  <a:schemeClr val="bg1">
                    <a:lumMod val="85000"/>
                  </a:schemeClr>
                </a:solidFill>
              </a:rPr>
              <a:t>Q2: Why do we need optimization in training deep neural networks?</a:t>
            </a:r>
            <a:endParaRPr dirty="0">
              <a:solidFill>
                <a:schemeClr val="bg1">
                  <a:lumMod val="85000"/>
                </a:schemeClr>
              </a:solidFill>
            </a:endParaRPr>
          </a:p>
        </p:txBody>
      </p:sp>
      <p:sp>
        <p:nvSpPr>
          <p:cNvPr id="4" name="Rounded Rectangle 3">
            <a:extLst>
              <a:ext uri="{FF2B5EF4-FFF2-40B4-BE49-F238E27FC236}">
                <a16:creationId xmlns:a16="http://schemas.microsoft.com/office/drawing/2014/main" id="{F20F13FB-BC9C-3EC7-B2D2-5AB590498397}"/>
              </a:ext>
            </a:extLst>
          </p:cNvPr>
          <p:cNvSpPr/>
          <p:nvPr/>
        </p:nvSpPr>
        <p:spPr>
          <a:xfrm>
            <a:off x="3650458" y="1899714"/>
            <a:ext cx="1843085" cy="9644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dirty="0"/>
              <a:t>Model </a:t>
            </a:r>
          </a:p>
          <a:p>
            <a:pPr algn="ctr"/>
            <a:r>
              <a:rPr lang="en-TW" dirty="0"/>
              <a:t>(some big function)</a:t>
            </a:r>
          </a:p>
        </p:txBody>
      </p:sp>
      <p:cxnSp>
        <p:nvCxnSpPr>
          <p:cNvPr id="8" name="Straight Arrow Connector 7">
            <a:extLst>
              <a:ext uri="{FF2B5EF4-FFF2-40B4-BE49-F238E27FC236}">
                <a16:creationId xmlns:a16="http://schemas.microsoft.com/office/drawing/2014/main" id="{DD102D4C-3B72-0AE4-1359-9917CBE5B4AF}"/>
              </a:ext>
            </a:extLst>
          </p:cNvPr>
          <p:cNvCxnSpPr>
            <a:cxnSpLocks/>
          </p:cNvCxnSpPr>
          <p:nvPr/>
        </p:nvCxnSpPr>
        <p:spPr>
          <a:xfrm>
            <a:off x="2757487" y="2395015"/>
            <a:ext cx="7611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B613158-11A9-60D4-7958-F5299E1A531F}"/>
              </a:ext>
            </a:extLst>
          </p:cNvPr>
          <p:cNvCxnSpPr/>
          <p:nvPr/>
        </p:nvCxnSpPr>
        <p:spPr>
          <a:xfrm>
            <a:off x="5493543" y="2395015"/>
            <a:ext cx="885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B716F4B9-F83A-99F0-15E1-F7FCB7DD4C9F}"/>
              </a:ext>
            </a:extLst>
          </p:cNvPr>
          <p:cNvSpPr/>
          <p:nvPr/>
        </p:nvSpPr>
        <p:spPr>
          <a:xfrm>
            <a:off x="1443037" y="2192607"/>
            <a:ext cx="1314450" cy="47148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I</a:t>
            </a:r>
            <a:r>
              <a:rPr lang="en-TW" dirty="0"/>
              <a:t>nput x</a:t>
            </a:r>
          </a:p>
        </p:txBody>
      </p:sp>
      <p:sp>
        <p:nvSpPr>
          <p:cNvPr id="13" name="Rounded Rectangle 12">
            <a:extLst>
              <a:ext uri="{FF2B5EF4-FFF2-40B4-BE49-F238E27FC236}">
                <a16:creationId xmlns:a16="http://schemas.microsoft.com/office/drawing/2014/main" id="{AF5D12A7-700C-29AD-C386-D38AD5783BC1}"/>
              </a:ext>
            </a:extLst>
          </p:cNvPr>
          <p:cNvSpPr/>
          <p:nvPr/>
        </p:nvSpPr>
        <p:spPr>
          <a:xfrm>
            <a:off x="6407943" y="3956757"/>
            <a:ext cx="1614488" cy="47148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Ground Truth y</a:t>
            </a:r>
            <a:endParaRPr lang="en-TW" dirty="0"/>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955345F7-DAF4-0931-0EFB-09C5B075EAB3}"/>
                  </a:ext>
                </a:extLst>
              </p:cNvPr>
              <p:cNvSpPr/>
              <p:nvPr/>
            </p:nvSpPr>
            <p:spPr>
              <a:xfrm>
                <a:off x="6407943" y="2199226"/>
                <a:ext cx="1614488" cy="47148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Output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endParaRPr lang="en-TW" dirty="0"/>
              </a:p>
            </p:txBody>
          </p:sp>
        </mc:Choice>
        <mc:Fallback xmlns="">
          <p:sp>
            <p:nvSpPr>
              <p:cNvPr id="14" name="Rounded Rectangle 13">
                <a:extLst>
                  <a:ext uri="{FF2B5EF4-FFF2-40B4-BE49-F238E27FC236}">
                    <a16:creationId xmlns:a16="http://schemas.microsoft.com/office/drawing/2014/main" id="{955345F7-DAF4-0931-0EFB-09C5B075EAB3}"/>
                  </a:ext>
                </a:extLst>
              </p:cNvPr>
              <p:cNvSpPr>
                <a:spLocks noRot="1" noChangeAspect="1" noMove="1" noResize="1" noEditPoints="1" noAdjustHandles="1" noChangeArrowheads="1" noChangeShapeType="1" noTextEdit="1"/>
              </p:cNvSpPr>
              <p:nvPr/>
            </p:nvSpPr>
            <p:spPr>
              <a:xfrm>
                <a:off x="6407943" y="2199226"/>
                <a:ext cx="1614488" cy="471487"/>
              </a:xfrm>
              <a:prstGeom prst="roundRect">
                <a:avLst/>
              </a:prstGeom>
              <a:blipFill>
                <a:blip r:embed="rId4"/>
                <a:stretch>
                  <a:fillRect/>
                </a:stretch>
              </a:blipFill>
            </p:spPr>
            <p:txBody>
              <a:bodyPr/>
              <a:lstStyle/>
              <a:p>
                <a:r>
                  <a:rPr lang="en-TW">
                    <a:noFill/>
                  </a:rPr>
                  <a:t> </a:t>
                </a:r>
              </a:p>
            </p:txBody>
          </p:sp>
        </mc:Fallback>
      </mc:AlternateContent>
      <p:sp>
        <p:nvSpPr>
          <p:cNvPr id="15" name="TextBox 14">
            <a:extLst>
              <a:ext uri="{FF2B5EF4-FFF2-40B4-BE49-F238E27FC236}">
                <a16:creationId xmlns:a16="http://schemas.microsoft.com/office/drawing/2014/main" id="{45974430-41A5-9833-E362-BD997AC223DB}"/>
              </a:ext>
            </a:extLst>
          </p:cNvPr>
          <p:cNvSpPr txBox="1"/>
          <p:nvPr/>
        </p:nvSpPr>
        <p:spPr>
          <a:xfrm>
            <a:off x="1443037" y="2710231"/>
            <a:ext cx="1314450" cy="307777"/>
          </a:xfrm>
          <a:prstGeom prst="rect">
            <a:avLst/>
          </a:prstGeom>
          <a:noFill/>
        </p:spPr>
        <p:txBody>
          <a:bodyPr wrap="square" rtlCol="0">
            <a:spAutoFit/>
          </a:bodyPr>
          <a:lstStyle/>
          <a:p>
            <a:r>
              <a:rPr lang="en-US" dirty="0"/>
              <a:t>Some tensors</a:t>
            </a:r>
            <a:endParaRPr lang="en-TW" dirty="0"/>
          </a:p>
        </p:txBody>
      </p:sp>
      <p:cxnSp>
        <p:nvCxnSpPr>
          <p:cNvPr id="17" name="Straight Connector 16">
            <a:extLst>
              <a:ext uri="{FF2B5EF4-FFF2-40B4-BE49-F238E27FC236}">
                <a16:creationId xmlns:a16="http://schemas.microsoft.com/office/drawing/2014/main" id="{1BF00DCF-A68E-0293-70FD-35A6079C3947}"/>
              </a:ext>
            </a:extLst>
          </p:cNvPr>
          <p:cNvCxnSpPr>
            <a:cxnSpLocks/>
          </p:cNvCxnSpPr>
          <p:nvPr/>
        </p:nvCxnSpPr>
        <p:spPr>
          <a:xfrm>
            <a:off x="7215187" y="2710231"/>
            <a:ext cx="0" cy="124652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4EDDA8D-F780-4347-4968-A22B1FC40EBE}"/>
              </a:ext>
            </a:extLst>
          </p:cNvPr>
          <p:cNvSpPr txBox="1"/>
          <p:nvPr/>
        </p:nvSpPr>
        <p:spPr>
          <a:xfrm>
            <a:off x="6943727" y="3179606"/>
            <a:ext cx="1700208" cy="307777"/>
          </a:xfrm>
          <a:prstGeom prst="rect">
            <a:avLst/>
          </a:prstGeom>
          <a:solidFill>
            <a:schemeClr val="bg1"/>
          </a:solidFill>
          <a:ln w="28575">
            <a:solidFill>
              <a:srgbClr val="FF0000"/>
            </a:solidFill>
          </a:ln>
        </p:spPr>
        <p:txBody>
          <a:bodyPr wrap="square" rtlCol="0">
            <a:spAutoFit/>
          </a:bodyPr>
          <a:lstStyle/>
          <a:p>
            <a:r>
              <a:rPr lang="en-US" dirty="0"/>
              <a:t>C</a:t>
            </a:r>
            <a:r>
              <a:rPr lang="en-TW" dirty="0"/>
              <a:t>alculate the </a:t>
            </a:r>
            <a:r>
              <a:rPr lang="en-TW" b="1" u="sng" dirty="0">
                <a:solidFill>
                  <a:srgbClr val="FF0000"/>
                </a:solidFill>
              </a:rPr>
              <a:t>loss</a:t>
            </a:r>
            <a:endParaRPr lang="en-TW" b="1" u="sng" dirty="0">
              <a:ln>
                <a:solidFill>
                  <a:schemeClr val="tx1"/>
                </a:solidFill>
              </a:ln>
              <a:solidFill>
                <a:srgbClr val="FF0000"/>
              </a:solidFill>
            </a:endParaRPr>
          </a:p>
        </p:txBody>
      </p:sp>
      <p:cxnSp>
        <p:nvCxnSpPr>
          <p:cNvPr id="21" name="Straight Arrow Connector 20">
            <a:extLst>
              <a:ext uri="{FF2B5EF4-FFF2-40B4-BE49-F238E27FC236}">
                <a16:creationId xmlns:a16="http://schemas.microsoft.com/office/drawing/2014/main" id="{C3B78AD1-DEE9-61A6-F14E-4A8A1FEA1657}"/>
              </a:ext>
            </a:extLst>
          </p:cNvPr>
          <p:cNvCxnSpPr>
            <a:cxnSpLocks/>
          </p:cNvCxnSpPr>
          <p:nvPr/>
        </p:nvCxnSpPr>
        <p:spPr>
          <a:xfrm flipH="1">
            <a:off x="5493543" y="3448194"/>
            <a:ext cx="1396609" cy="738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85D8C75-FF39-6A60-CF7F-7EA2CC5A68FF}"/>
                  </a:ext>
                </a:extLst>
              </p:cNvPr>
              <p:cNvSpPr txBox="1"/>
              <p:nvPr/>
            </p:nvSpPr>
            <p:spPr>
              <a:xfrm>
                <a:off x="3397447" y="4186521"/>
                <a:ext cx="2021682" cy="307777"/>
              </a:xfrm>
              <a:prstGeom prst="rect">
                <a:avLst/>
              </a:prstGeom>
              <a:noFill/>
              <a:ln w="19050">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𝐿𝑜𝑠𝑠</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TW" dirty="0"/>
              </a:p>
            </p:txBody>
          </p:sp>
        </mc:Choice>
        <mc:Fallback xmlns="">
          <p:sp>
            <p:nvSpPr>
              <p:cNvPr id="22" name="TextBox 21">
                <a:extLst>
                  <a:ext uri="{FF2B5EF4-FFF2-40B4-BE49-F238E27FC236}">
                    <a16:creationId xmlns:a16="http://schemas.microsoft.com/office/drawing/2014/main" id="{C85D8C75-FF39-6A60-CF7F-7EA2CC5A68FF}"/>
                  </a:ext>
                </a:extLst>
              </p:cNvPr>
              <p:cNvSpPr txBox="1">
                <a:spLocks noRot="1" noChangeAspect="1" noMove="1" noResize="1" noEditPoints="1" noAdjustHandles="1" noChangeArrowheads="1" noChangeShapeType="1" noTextEdit="1"/>
              </p:cNvSpPr>
              <p:nvPr/>
            </p:nvSpPr>
            <p:spPr>
              <a:xfrm>
                <a:off x="3397447" y="4186521"/>
                <a:ext cx="2021682" cy="307777"/>
              </a:xfrm>
              <a:prstGeom prst="rect">
                <a:avLst/>
              </a:prstGeom>
              <a:blipFill>
                <a:blip r:embed="rId5"/>
                <a:stretch>
                  <a:fillRect b="-11538"/>
                </a:stretch>
              </a:blipFill>
              <a:ln w="19050">
                <a:solidFill>
                  <a:srgbClr val="FF0000"/>
                </a:solidFill>
              </a:ln>
            </p:spPr>
            <p:txBody>
              <a:bodyPr/>
              <a:lstStyle/>
              <a:p>
                <a:r>
                  <a:rPr lang="en-TW">
                    <a:noFill/>
                  </a:rPr>
                  <a:t> </a:t>
                </a:r>
              </a:p>
            </p:txBody>
          </p:sp>
        </mc:Fallback>
      </mc:AlternateContent>
      <p:sp>
        <p:nvSpPr>
          <p:cNvPr id="23" name="TextBox 22">
            <a:extLst>
              <a:ext uri="{FF2B5EF4-FFF2-40B4-BE49-F238E27FC236}">
                <a16:creationId xmlns:a16="http://schemas.microsoft.com/office/drawing/2014/main" id="{41C5D856-52BC-1E17-12FF-E521A27CE1CD}"/>
              </a:ext>
            </a:extLst>
          </p:cNvPr>
          <p:cNvSpPr txBox="1"/>
          <p:nvPr/>
        </p:nvSpPr>
        <p:spPr>
          <a:xfrm>
            <a:off x="280511" y="1484987"/>
            <a:ext cx="3186111" cy="307777"/>
          </a:xfrm>
          <a:prstGeom prst="rect">
            <a:avLst/>
          </a:prstGeom>
          <a:noFill/>
        </p:spPr>
        <p:txBody>
          <a:bodyPr wrap="square" rtlCol="0">
            <a:spAutoFit/>
          </a:bodyPr>
          <a:lstStyle/>
          <a:p>
            <a:r>
              <a:rPr lang="en-TW" dirty="0"/>
              <a:t>A very, very basic workflow …</a:t>
            </a:r>
          </a:p>
        </p:txBody>
      </p:sp>
      <p:sp>
        <p:nvSpPr>
          <p:cNvPr id="26" name="TextBox 25">
            <a:extLst>
              <a:ext uri="{FF2B5EF4-FFF2-40B4-BE49-F238E27FC236}">
                <a16:creationId xmlns:a16="http://schemas.microsoft.com/office/drawing/2014/main" id="{270C9C37-6A65-E82A-4542-D1A95E31C850}"/>
              </a:ext>
            </a:extLst>
          </p:cNvPr>
          <p:cNvSpPr txBox="1"/>
          <p:nvPr/>
        </p:nvSpPr>
        <p:spPr>
          <a:xfrm>
            <a:off x="2840238" y="3431356"/>
            <a:ext cx="2449116" cy="307777"/>
          </a:xfrm>
          <a:prstGeom prst="rect">
            <a:avLst/>
          </a:prstGeom>
          <a:noFill/>
        </p:spPr>
        <p:txBody>
          <a:bodyPr wrap="square">
            <a:spAutoFit/>
          </a:bodyPr>
          <a:lstStyle/>
          <a:p>
            <a:r>
              <a:rPr lang="en-TW" dirty="0"/>
              <a:t>what are we optimizing? this</a:t>
            </a:r>
          </a:p>
        </p:txBody>
      </p:sp>
      <p:cxnSp>
        <p:nvCxnSpPr>
          <p:cNvPr id="28" name="Straight Arrow Connector 27">
            <a:extLst>
              <a:ext uri="{FF2B5EF4-FFF2-40B4-BE49-F238E27FC236}">
                <a16:creationId xmlns:a16="http://schemas.microsoft.com/office/drawing/2014/main" id="{9B528B7C-64BC-5F5D-0C05-43DDC68BBAEA}"/>
              </a:ext>
            </a:extLst>
          </p:cNvPr>
          <p:cNvCxnSpPr>
            <a:cxnSpLocks/>
          </p:cNvCxnSpPr>
          <p:nvPr/>
        </p:nvCxnSpPr>
        <p:spPr>
          <a:xfrm>
            <a:off x="4268387" y="3760744"/>
            <a:ext cx="0" cy="392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6A08CFB-6116-14F0-F6A0-03D388E48E25}"/>
              </a:ext>
            </a:extLst>
          </p:cNvPr>
          <p:cNvSpPr txBox="1"/>
          <p:nvPr/>
        </p:nvSpPr>
        <p:spPr>
          <a:xfrm>
            <a:off x="7400450" y="4839692"/>
            <a:ext cx="721996" cy="307777"/>
          </a:xfrm>
          <a:prstGeom prst="rect">
            <a:avLst/>
          </a:prstGeom>
          <a:noFill/>
        </p:spPr>
        <p:txBody>
          <a:bodyPr wrap="square" rtlCol="0">
            <a:spAutoFit/>
          </a:bodyPr>
          <a:lstStyle/>
          <a:p>
            <a:r>
              <a:rPr lang="en-TW" dirty="0"/>
              <a:t>Huh ?</a:t>
            </a:r>
          </a:p>
        </p:txBody>
      </p:sp>
      <p:sp>
        <p:nvSpPr>
          <p:cNvPr id="35" name="TextBox 34">
            <a:extLst>
              <a:ext uri="{FF2B5EF4-FFF2-40B4-BE49-F238E27FC236}">
                <a16:creationId xmlns:a16="http://schemas.microsoft.com/office/drawing/2014/main" id="{2EFA4201-280F-3394-8EC4-918E5358B0B3}"/>
              </a:ext>
            </a:extLst>
          </p:cNvPr>
          <p:cNvSpPr txBox="1"/>
          <p:nvPr/>
        </p:nvSpPr>
        <p:spPr>
          <a:xfrm>
            <a:off x="7938612" y="4834780"/>
            <a:ext cx="721996" cy="307777"/>
          </a:xfrm>
          <a:prstGeom prst="rect">
            <a:avLst/>
          </a:prstGeom>
          <a:noFill/>
        </p:spPr>
        <p:txBody>
          <a:bodyPr wrap="square" rtlCol="0">
            <a:spAutoFit/>
          </a:bodyPr>
          <a:lstStyle/>
          <a:p>
            <a:r>
              <a:rPr lang="en-TW" dirty="0"/>
              <a:t>Huh ?</a:t>
            </a:r>
          </a:p>
        </p:txBody>
      </p:sp>
      <p:sp>
        <p:nvSpPr>
          <p:cNvPr id="36" name="TextBox 35">
            <a:extLst>
              <a:ext uri="{FF2B5EF4-FFF2-40B4-BE49-F238E27FC236}">
                <a16:creationId xmlns:a16="http://schemas.microsoft.com/office/drawing/2014/main" id="{E93A02E2-D3BA-50D1-BCFF-C8CC606929CE}"/>
              </a:ext>
            </a:extLst>
          </p:cNvPr>
          <p:cNvSpPr txBox="1"/>
          <p:nvPr/>
        </p:nvSpPr>
        <p:spPr>
          <a:xfrm>
            <a:off x="8506302" y="4839692"/>
            <a:ext cx="721996" cy="307777"/>
          </a:xfrm>
          <a:prstGeom prst="rect">
            <a:avLst/>
          </a:prstGeom>
          <a:noFill/>
        </p:spPr>
        <p:txBody>
          <a:bodyPr wrap="square" rtlCol="0">
            <a:spAutoFit/>
          </a:bodyPr>
          <a:lstStyle/>
          <a:p>
            <a:r>
              <a:rPr lang="en-TW" dirty="0"/>
              <a:t>Huh ?</a:t>
            </a:r>
          </a:p>
        </p:txBody>
      </p:sp>
      <p:sp>
        <p:nvSpPr>
          <p:cNvPr id="38" name="TextBox 37">
            <a:extLst>
              <a:ext uri="{FF2B5EF4-FFF2-40B4-BE49-F238E27FC236}">
                <a16:creationId xmlns:a16="http://schemas.microsoft.com/office/drawing/2014/main" id="{3B38111F-5B03-AE0F-90B1-DF561A8A4B23}"/>
              </a:ext>
            </a:extLst>
          </p:cNvPr>
          <p:cNvSpPr txBox="1"/>
          <p:nvPr/>
        </p:nvSpPr>
        <p:spPr>
          <a:xfrm>
            <a:off x="2523744" y="4738165"/>
            <a:ext cx="4096512" cy="307777"/>
          </a:xfrm>
          <a:prstGeom prst="rect">
            <a:avLst/>
          </a:prstGeom>
          <a:noFill/>
        </p:spPr>
        <p:txBody>
          <a:bodyPr wrap="square" rtlCol="0">
            <a:spAutoFit/>
          </a:bodyPr>
          <a:lstStyle/>
          <a:p>
            <a:r>
              <a:rPr lang="en-US" dirty="0"/>
              <a:t>Goal: w</a:t>
            </a:r>
            <a:r>
              <a:rPr lang="en-TW" dirty="0"/>
              <a:t>e want the loss to be as </a:t>
            </a:r>
            <a:r>
              <a:rPr lang="en-TW" sz="500" dirty="0"/>
              <a:t>small</a:t>
            </a:r>
            <a:r>
              <a:rPr lang="en-TW" dirty="0"/>
              <a:t> as possible</a:t>
            </a:r>
          </a:p>
        </p:txBody>
      </p:sp>
    </p:spTree>
    <p:extLst>
      <p:ext uri="{BB962C8B-B14F-4D97-AF65-F5344CB8AC3E}">
        <p14:creationId xmlns:p14="http://schemas.microsoft.com/office/powerpoint/2010/main" val="3016003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3" name="Google Shape;63;p14"/>
          <p:cNvSpPr txBox="1"/>
          <p:nvPr/>
        </p:nvSpPr>
        <p:spPr>
          <a:xfrm>
            <a:off x="5334000" y="4635804"/>
            <a:ext cx="38100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u="sng" dirty="0">
                <a:solidFill>
                  <a:srgbClr val="FFFFFF"/>
                </a:solidFill>
                <a:hlinkClick r:id="rId3">
                  <a:extLst>
                    <a:ext uri="{A12FA001-AC4F-418D-AE19-62706E023703}">
                      <ahyp:hlinkClr xmlns:ahyp="http://schemas.microsoft.com/office/drawing/2018/hyperlinkcolor" val="tx"/>
                    </a:ext>
                  </a:extLst>
                </a:hlinkClick>
              </a:rPr>
              <a:t>deep learning,optimization,training</a:t>
            </a:r>
            <a:endParaRPr sz="800" dirty="0">
              <a:solidFill>
                <a:srgbClr val="FFFFFF"/>
              </a:solidFill>
            </a:endParaRPr>
          </a:p>
        </p:txBody>
      </p:sp>
      <p:sp>
        <p:nvSpPr>
          <p:cNvPr id="5" name="Google Shape;60;p14" title="Introduction">
            <a:extLst>
              <a:ext uri="{FF2B5EF4-FFF2-40B4-BE49-F238E27FC236}">
                <a16:creationId xmlns:a16="http://schemas.microsoft.com/office/drawing/2014/main" id="{56C7BC85-A672-DDA9-B6B4-839F33B9EF2F}"/>
              </a:ext>
            </a:extLst>
          </p:cNvPr>
          <p:cNvSpPr txBox="1"/>
          <p:nvPr/>
        </p:nvSpPr>
        <p:spPr>
          <a:xfrm>
            <a:off x="154305" y="113299"/>
            <a:ext cx="1719262" cy="7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rPr>
              <a:t>Introduction</a:t>
            </a:r>
            <a:endParaRPr sz="1800" b="1" dirty="0">
              <a:solidFill>
                <a:schemeClr val="tx1"/>
              </a:solidFill>
            </a:endParaRPr>
          </a:p>
        </p:txBody>
      </p:sp>
      <p:sp>
        <p:nvSpPr>
          <p:cNvPr id="6" name="Google Shape;61;p14">
            <a:extLst>
              <a:ext uri="{FF2B5EF4-FFF2-40B4-BE49-F238E27FC236}">
                <a16:creationId xmlns:a16="http://schemas.microsoft.com/office/drawing/2014/main" id="{D459A4F2-31F0-C7B7-E238-29D052AC3950}"/>
              </a:ext>
            </a:extLst>
          </p:cNvPr>
          <p:cNvSpPr txBox="1"/>
          <p:nvPr/>
        </p:nvSpPr>
        <p:spPr>
          <a:xfrm>
            <a:off x="2066925" y="456949"/>
            <a:ext cx="5726906" cy="8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F0000"/>
                </a:solidFill>
              </a:rPr>
              <a:t>Q1: What is optimization in deep learning?</a:t>
            </a:r>
          </a:p>
          <a:p>
            <a:pPr marL="0" lvl="0" indent="0" algn="l" rtl="0">
              <a:spcBef>
                <a:spcPts val="0"/>
              </a:spcBef>
              <a:spcAft>
                <a:spcPts val="0"/>
              </a:spcAft>
              <a:buNone/>
            </a:pPr>
            <a:endParaRPr lang="en-GB" dirty="0">
              <a:solidFill>
                <a:srgbClr val="FF0000"/>
              </a:solidFill>
            </a:endParaRPr>
          </a:p>
          <a:p>
            <a:pPr marL="0" lvl="0" indent="0" algn="l" rtl="0">
              <a:spcBef>
                <a:spcPts val="0"/>
              </a:spcBef>
              <a:spcAft>
                <a:spcPts val="0"/>
              </a:spcAft>
              <a:buNone/>
            </a:pPr>
            <a:r>
              <a:rPr lang="en-GB" dirty="0">
                <a:solidFill>
                  <a:srgbClr val="FF0000"/>
                </a:solidFill>
              </a:rPr>
              <a:t>Q2: Why do we need optimization in training deep neural networks?</a:t>
            </a:r>
            <a:endParaRPr dirty="0">
              <a:solidFill>
                <a:srgbClr val="FF0000"/>
              </a:solidFill>
            </a:endParaRPr>
          </a:p>
        </p:txBody>
      </p:sp>
      <p:sp>
        <p:nvSpPr>
          <p:cNvPr id="3" name="Rounded Rectangle 2">
            <a:extLst>
              <a:ext uri="{FF2B5EF4-FFF2-40B4-BE49-F238E27FC236}">
                <a16:creationId xmlns:a16="http://schemas.microsoft.com/office/drawing/2014/main" id="{04126754-569A-5E3E-42E1-F347D89A91EE}"/>
              </a:ext>
            </a:extLst>
          </p:cNvPr>
          <p:cNvSpPr/>
          <p:nvPr/>
        </p:nvSpPr>
        <p:spPr>
          <a:xfrm>
            <a:off x="350045" y="2002935"/>
            <a:ext cx="2343150" cy="127873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TW" dirty="0"/>
              <a:t>Step 1:</a:t>
            </a:r>
          </a:p>
          <a:p>
            <a:pPr algn="ctr"/>
            <a:r>
              <a:rPr lang="en-US" dirty="0"/>
              <a:t>F</a:t>
            </a:r>
            <a:r>
              <a:rPr lang="en-TW" dirty="0"/>
              <a:t>unction with unknown parameters</a:t>
            </a:r>
          </a:p>
        </p:txBody>
      </p:sp>
      <p:sp>
        <p:nvSpPr>
          <p:cNvPr id="4" name="Rounded Rectangle 3">
            <a:extLst>
              <a:ext uri="{FF2B5EF4-FFF2-40B4-BE49-F238E27FC236}">
                <a16:creationId xmlns:a16="http://schemas.microsoft.com/office/drawing/2014/main" id="{F20F13FB-BC9C-3EC7-B2D2-5AB590498397}"/>
              </a:ext>
            </a:extLst>
          </p:cNvPr>
          <p:cNvSpPr/>
          <p:nvPr/>
        </p:nvSpPr>
        <p:spPr>
          <a:xfrm>
            <a:off x="3349229" y="2002935"/>
            <a:ext cx="2343150" cy="12787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dirty="0"/>
              <a:t>Step 2:</a:t>
            </a:r>
          </a:p>
          <a:p>
            <a:pPr algn="ctr"/>
            <a:r>
              <a:rPr lang="en-TW" dirty="0"/>
              <a:t>Define Loss from training data</a:t>
            </a:r>
          </a:p>
        </p:txBody>
      </p:sp>
      <p:sp>
        <p:nvSpPr>
          <p:cNvPr id="7" name="Rounded Rectangle 6">
            <a:extLst>
              <a:ext uri="{FF2B5EF4-FFF2-40B4-BE49-F238E27FC236}">
                <a16:creationId xmlns:a16="http://schemas.microsoft.com/office/drawing/2014/main" id="{711A2614-0BC1-AECD-0085-7F8AE6FB2A13}"/>
              </a:ext>
            </a:extLst>
          </p:cNvPr>
          <p:cNvSpPr/>
          <p:nvPr/>
        </p:nvSpPr>
        <p:spPr>
          <a:xfrm>
            <a:off x="6450805" y="2002935"/>
            <a:ext cx="2343150" cy="12787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dirty="0"/>
              <a:t>Step 3:</a:t>
            </a:r>
          </a:p>
          <a:p>
            <a:pPr algn="ctr"/>
            <a:r>
              <a:rPr lang="en-TW" dirty="0"/>
              <a:t>Optimization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25AB488-D6E2-4897-D970-058092802285}"/>
                  </a:ext>
                </a:extLst>
              </p:cNvPr>
              <p:cNvSpPr txBox="1"/>
              <p:nvPr/>
            </p:nvSpPr>
            <p:spPr>
              <a:xfrm>
                <a:off x="3509963" y="1454574"/>
                <a:ext cx="2021682" cy="307777"/>
              </a:xfrm>
              <a:prstGeom prst="rect">
                <a:avLst/>
              </a:prstGeom>
              <a:noFill/>
              <a:ln w="19050">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𝐿𝑜𝑠𝑠</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TW" dirty="0"/>
              </a:p>
            </p:txBody>
          </p:sp>
        </mc:Choice>
        <mc:Fallback xmlns="">
          <p:sp>
            <p:nvSpPr>
              <p:cNvPr id="8" name="TextBox 7">
                <a:extLst>
                  <a:ext uri="{FF2B5EF4-FFF2-40B4-BE49-F238E27FC236}">
                    <a16:creationId xmlns:a16="http://schemas.microsoft.com/office/drawing/2014/main" id="{025AB488-D6E2-4897-D970-058092802285}"/>
                  </a:ext>
                </a:extLst>
              </p:cNvPr>
              <p:cNvSpPr txBox="1">
                <a:spLocks noRot="1" noChangeAspect="1" noMove="1" noResize="1" noEditPoints="1" noAdjustHandles="1" noChangeArrowheads="1" noChangeShapeType="1" noTextEdit="1"/>
              </p:cNvSpPr>
              <p:nvPr/>
            </p:nvSpPr>
            <p:spPr>
              <a:xfrm>
                <a:off x="3509963" y="1454574"/>
                <a:ext cx="2021682" cy="307777"/>
              </a:xfrm>
              <a:prstGeom prst="rect">
                <a:avLst/>
              </a:prstGeom>
              <a:blipFill>
                <a:blip r:embed="rId4"/>
                <a:stretch>
                  <a:fillRect b="-11538"/>
                </a:stretch>
              </a:blipFill>
              <a:ln w="19050">
                <a:solidFill>
                  <a:srgbClr val="FF0000"/>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6CC44E-3249-5A50-E209-7ECC7C227B89}"/>
                  </a:ext>
                </a:extLst>
              </p:cNvPr>
              <p:cNvSpPr txBox="1"/>
              <p:nvPr/>
            </p:nvSpPr>
            <p:spPr>
              <a:xfrm>
                <a:off x="350045" y="3379621"/>
                <a:ext cx="234817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TW" sz="200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ea typeface="Cambria Math" panose="02040503050406030204" pitchFamily="18" charset="0"/>
                            </a:rPr>
                            <m:t>𝜃</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TW" sz="2000" dirty="0"/>
              </a:p>
            </p:txBody>
          </p:sp>
        </mc:Choice>
        <mc:Fallback xmlns="">
          <p:sp>
            <p:nvSpPr>
              <p:cNvPr id="9" name="TextBox 8">
                <a:extLst>
                  <a:ext uri="{FF2B5EF4-FFF2-40B4-BE49-F238E27FC236}">
                    <a16:creationId xmlns:a16="http://schemas.microsoft.com/office/drawing/2014/main" id="{CA6CC44E-3249-5A50-E209-7ECC7C227B89}"/>
                  </a:ext>
                </a:extLst>
              </p:cNvPr>
              <p:cNvSpPr txBox="1">
                <a:spLocks noRot="1" noChangeAspect="1" noMove="1" noResize="1" noEditPoints="1" noAdjustHandles="1" noChangeArrowheads="1" noChangeShapeType="1" noTextEdit="1"/>
              </p:cNvSpPr>
              <p:nvPr/>
            </p:nvSpPr>
            <p:spPr>
              <a:xfrm>
                <a:off x="350045" y="3379621"/>
                <a:ext cx="2348179" cy="400110"/>
              </a:xfrm>
              <a:prstGeom prst="rect">
                <a:avLst/>
              </a:prstGeom>
              <a:blipFill>
                <a:blip r:embed="rId5"/>
                <a:stretch>
                  <a:fillRect t="-3030" b="-12121"/>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99EEE54-9059-B269-232C-236A49254C0B}"/>
                  </a:ext>
                </a:extLst>
              </p:cNvPr>
              <p:cNvSpPr txBox="1"/>
              <p:nvPr/>
            </p:nvSpPr>
            <p:spPr>
              <a:xfrm>
                <a:off x="350046" y="3877685"/>
                <a:ext cx="2671132" cy="830997"/>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oMath>
                </a14:m>
                <a:r>
                  <a:rPr lang="en-TW" sz="1600" dirty="0"/>
                  <a:t> some big function</a:t>
                </a:r>
              </a:p>
              <a:p>
                <a14:m>
                  <m:oMath xmlns:m="http://schemas.openxmlformats.org/officeDocument/2006/math">
                    <m:r>
                      <a:rPr lang="en-TW" sz="1600" i="1" smtClean="0">
                        <a:latin typeface="Cambria Math" panose="02040503050406030204" pitchFamily="18" charset="0"/>
                        <a:ea typeface="Cambria Math" panose="02040503050406030204" pitchFamily="18" charset="0"/>
                      </a:rPr>
                      <m:t>𝜃</m:t>
                    </m:r>
                  </m:oMath>
                </a14:m>
                <a:r>
                  <a:rPr lang="en-TW" sz="1600" dirty="0"/>
                  <a:t>: a set of parameters (weights and biases)</a:t>
                </a:r>
              </a:p>
            </p:txBody>
          </p:sp>
        </mc:Choice>
        <mc:Fallback xmlns="">
          <p:sp>
            <p:nvSpPr>
              <p:cNvPr id="10" name="TextBox 9">
                <a:extLst>
                  <a:ext uri="{FF2B5EF4-FFF2-40B4-BE49-F238E27FC236}">
                    <a16:creationId xmlns:a16="http://schemas.microsoft.com/office/drawing/2014/main" id="{F99EEE54-9059-B269-232C-236A49254C0B}"/>
                  </a:ext>
                </a:extLst>
              </p:cNvPr>
              <p:cNvSpPr txBox="1">
                <a:spLocks noRot="1" noChangeAspect="1" noMove="1" noResize="1" noEditPoints="1" noAdjustHandles="1" noChangeArrowheads="1" noChangeShapeType="1" noTextEdit="1"/>
              </p:cNvSpPr>
              <p:nvPr/>
            </p:nvSpPr>
            <p:spPr>
              <a:xfrm>
                <a:off x="350046" y="3877685"/>
                <a:ext cx="2671132" cy="830997"/>
              </a:xfrm>
              <a:prstGeom prst="rect">
                <a:avLst/>
              </a:prstGeom>
              <a:blipFill>
                <a:blip r:embed="rId6"/>
                <a:stretch>
                  <a:fillRect l="-1415" t="-3030" b="-9091"/>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119A62A-A0C2-A0BD-45BC-2CC9F6BFBEC3}"/>
                  </a:ext>
                </a:extLst>
              </p:cNvPr>
              <p:cNvSpPr txBox="1"/>
              <p:nvPr/>
            </p:nvSpPr>
            <p:spPr>
              <a:xfrm>
                <a:off x="3509963" y="3504080"/>
                <a:ext cx="2021682" cy="307777"/>
              </a:xfrm>
              <a:prstGeom prst="rect">
                <a:avLst/>
              </a:prstGeom>
              <a:noFill/>
              <a:ln w="19050">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𝐿𝑜𝑠𝑠</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TW" dirty="0"/>
              </a:p>
            </p:txBody>
          </p:sp>
        </mc:Choice>
        <mc:Fallback xmlns="">
          <p:sp>
            <p:nvSpPr>
              <p:cNvPr id="11" name="TextBox 10">
                <a:extLst>
                  <a:ext uri="{FF2B5EF4-FFF2-40B4-BE49-F238E27FC236}">
                    <a16:creationId xmlns:a16="http://schemas.microsoft.com/office/drawing/2014/main" id="{C119A62A-A0C2-A0BD-45BC-2CC9F6BFBEC3}"/>
                  </a:ext>
                </a:extLst>
              </p:cNvPr>
              <p:cNvSpPr txBox="1">
                <a:spLocks noRot="1" noChangeAspect="1" noMove="1" noResize="1" noEditPoints="1" noAdjustHandles="1" noChangeArrowheads="1" noChangeShapeType="1" noTextEdit="1"/>
              </p:cNvSpPr>
              <p:nvPr/>
            </p:nvSpPr>
            <p:spPr>
              <a:xfrm>
                <a:off x="3509963" y="3504080"/>
                <a:ext cx="2021682" cy="307777"/>
              </a:xfrm>
              <a:prstGeom prst="rect">
                <a:avLst/>
              </a:prstGeom>
              <a:blipFill>
                <a:blip r:embed="rId7"/>
                <a:stretch>
                  <a:fillRect b="-16667"/>
                </a:stretch>
              </a:blipFill>
              <a:ln w="19050">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1950DE5-8255-0C0A-A99E-6AD55EF18971}"/>
                  </a:ext>
                </a:extLst>
              </p:cNvPr>
              <p:cNvSpPr txBox="1"/>
              <p:nvPr/>
            </p:nvSpPr>
            <p:spPr>
              <a:xfrm>
                <a:off x="3531842" y="3951725"/>
                <a:ext cx="2021682" cy="307777"/>
              </a:xfrm>
              <a:prstGeom prst="rect">
                <a:avLst/>
              </a:prstGeom>
              <a:noFill/>
              <a:ln w="19050">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𝐿𝑜𝑠𝑠</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oMath>
                  </m:oMathPara>
                </a14:m>
                <a:endParaRPr lang="en-TW" dirty="0"/>
              </a:p>
            </p:txBody>
          </p:sp>
        </mc:Choice>
        <mc:Fallback xmlns="">
          <p:sp>
            <p:nvSpPr>
              <p:cNvPr id="12" name="TextBox 11">
                <a:extLst>
                  <a:ext uri="{FF2B5EF4-FFF2-40B4-BE49-F238E27FC236}">
                    <a16:creationId xmlns:a16="http://schemas.microsoft.com/office/drawing/2014/main" id="{01950DE5-8255-0C0A-A99E-6AD55EF18971}"/>
                  </a:ext>
                </a:extLst>
              </p:cNvPr>
              <p:cNvSpPr txBox="1">
                <a:spLocks noRot="1" noChangeAspect="1" noMove="1" noResize="1" noEditPoints="1" noAdjustHandles="1" noChangeArrowheads="1" noChangeShapeType="1" noTextEdit="1"/>
              </p:cNvSpPr>
              <p:nvPr/>
            </p:nvSpPr>
            <p:spPr>
              <a:xfrm>
                <a:off x="3531842" y="3951725"/>
                <a:ext cx="2021682" cy="307777"/>
              </a:xfrm>
              <a:prstGeom prst="rect">
                <a:avLst/>
              </a:prstGeom>
              <a:blipFill>
                <a:blip r:embed="rId8"/>
                <a:stretch>
                  <a:fillRect b="-12000"/>
                </a:stretch>
              </a:blipFill>
              <a:ln w="19050">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B6E2D04-201C-962B-BF15-54BA8264664E}"/>
                  </a:ext>
                </a:extLst>
              </p:cNvPr>
              <p:cNvSpPr txBox="1"/>
              <p:nvPr/>
            </p:nvSpPr>
            <p:spPr>
              <a:xfrm>
                <a:off x="3531842" y="4396525"/>
                <a:ext cx="2021682" cy="307777"/>
              </a:xfrm>
              <a:prstGeom prst="rect">
                <a:avLst/>
              </a:prstGeom>
              <a:noFill/>
              <a:ln w="19050">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𝐿𝑜𝑠𝑠</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TW"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m:oMathPara>
                </a14:m>
                <a:endParaRPr lang="en-TW" dirty="0"/>
              </a:p>
            </p:txBody>
          </p:sp>
        </mc:Choice>
        <mc:Fallback xmlns="">
          <p:sp>
            <p:nvSpPr>
              <p:cNvPr id="13" name="TextBox 12">
                <a:extLst>
                  <a:ext uri="{FF2B5EF4-FFF2-40B4-BE49-F238E27FC236}">
                    <a16:creationId xmlns:a16="http://schemas.microsoft.com/office/drawing/2014/main" id="{8B6E2D04-201C-962B-BF15-54BA8264664E}"/>
                  </a:ext>
                </a:extLst>
              </p:cNvPr>
              <p:cNvSpPr txBox="1">
                <a:spLocks noRot="1" noChangeAspect="1" noMove="1" noResize="1" noEditPoints="1" noAdjustHandles="1" noChangeArrowheads="1" noChangeShapeType="1" noTextEdit="1"/>
              </p:cNvSpPr>
              <p:nvPr/>
            </p:nvSpPr>
            <p:spPr>
              <a:xfrm>
                <a:off x="3531842" y="4396525"/>
                <a:ext cx="2021682" cy="307777"/>
              </a:xfrm>
              <a:prstGeom prst="rect">
                <a:avLst/>
              </a:prstGeom>
              <a:blipFill>
                <a:blip r:embed="rId9"/>
                <a:stretch>
                  <a:fillRect b="-12000"/>
                </a:stretch>
              </a:blipFill>
              <a:ln w="19050">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D706077-10D6-3D8D-793B-9C1B6C8889D9}"/>
                  </a:ext>
                </a:extLst>
              </p:cNvPr>
              <p:cNvSpPr txBox="1"/>
              <p:nvPr/>
            </p:nvSpPr>
            <p:spPr>
              <a:xfrm>
                <a:off x="6905549" y="3471954"/>
                <a:ext cx="2165299" cy="307777"/>
              </a:xfrm>
              <a:prstGeom prst="rect">
                <a:avLst/>
              </a:prstGeom>
              <a:noFill/>
            </p:spPr>
            <p:txBody>
              <a:bodyPr wrap="square" rtlCol="0">
                <a:spAutoFit/>
              </a:bodyPr>
              <a:lstStyle/>
              <a:p>
                <a14:m>
                  <m:oMath xmlns:m="http://schemas.openxmlformats.org/officeDocument/2006/math">
                    <m:sSup>
                      <m:sSupPr>
                        <m:ctrlPr>
                          <a:rPr lang="en-TW" i="1" smtClean="0">
                            <a:latin typeface="Cambria Math" panose="02040503050406030204" pitchFamily="18" charset="0"/>
                          </a:rPr>
                        </m:ctrlPr>
                      </m:sSupPr>
                      <m:e>
                        <m:r>
                          <a:rPr lang="en-TW"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m:t>
                        </m:r>
                      </m:sup>
                    </m:sSup>
                  </m:oMath>
                </a14:m>
                <a:r>
                  <a:rPr lang="en-TW" dirty="0"/>
                  <a:t> = </a:t>
                </a:r>
                <a14:m>
                  <m:oMath xmlns:m="http://schemas.openxmlformats.org/officeDocument/2006/math">
                    <m:sSub>
                      <m:sSubPr>
                        <m:ctrlPr>
                          <a:rPr lang="en-US" b="0" i="1" dirty="0" smtClean="0">
                            <a:latin typeface="Cambria Math" panose="02040503050406030204" pitchFamily="18" charset="0"/>
                          </a:rPr>
                        </m:ctrlPr>
                      </m:sSubPr>
                      <m:e>
                        <m:r>
                          <a:rPr lang="en-US" i="1" dirty="0">
                            <a:latin typeface="Cambria Math" panose="02040503050406030204" pitchFamily="18" charset="0"/>
                          </a:rPr>
                          <m:t>𝑎𝑟𝑔𝑚𝑖𝑛</m:t>
                        </m:r>
                      </m:e>
                      <m:sub>
                        <m:r>
                          <a:rPr lang="en-TW" i="1">
                            <a:latin typeface="Cambria Math" panose="02040503050406030204" pitchFamily="18" charset="0"/>
                            <a:ea typeface="Cambria Math" panose="02040503050406030204" pitchFamily="18" charset="0"/>
                          </a:rPr>
                          <m:t>𝜃</m:t>
                        </m:r>
                      </m:sub>
                    </m:sSub>
                    <m:r>
                      <a:rPr lang="en-US" b="0" i="0" dirty="0" smtClean="0">
                        <a:latin typeface="Cambria Math" panose="02040503050406030204" pitchFamily="18" charset="0"/>
                      </a:rPr>
                      <m:t>(</m:t>
                    </m:r>
                    <m:r>
                      <m:rPr>
                        <m:sty m:val="p"/>
                      </m:rPr>
                      <a:rPr lang="en-US" b="0" i="0" dirty="0" smtClean="0">
                        <a:latin typeface="Cambria Math" panose="02040503050406030204" pitchFamily="18" charset="0"/>
                      </a:rPr>
                      <m:t>L</m:t>
                    </m:r>
                    <m:r>
                      <a:rPr lang="en-US" b="0" i="0" dirty="0" smtClean="0">
                        <a:latin typeface="Cambria Math" panose="02040503050406030204" pitchFamily="18" charset="0"/>
                      </a:rPr>
                      <m:t>)</m:t>
                    </m:r>
                  </m:oMath>
                </a14:m>
                <a:endParaRPr lang="en-TW" dirty="0"/>
              </a:p>
            </p:txBody>
          </p:sp>
        </mc:Choice>
        <mc:Fallback xmlns="">
          <p:sp>
            <p:nvSpPr>
              <p:cNvPr id="14" name="TextBox 13">
                <a:extLst>
                  <a:ext uri="{FF2B5EF4-FFF2-40B4-BE49-F238E27FC236}">
                    <a16:creationId xmlns:a16="http://schemas.microsoft.com/office/drawing/2014/main" id="{7D706077-10D6-3D8D-793B-9C1B6C8889D9}"/>
                  </a:ext>
                </a:extLst>
              </p:cNvPr>
              <p:cNvSpPr txBox="1">
                <a:spLocks noRot="1" noChangeAspect="1" noMove="1" noResize="1" noEditPoints="1" noAdjustHandles="1" noChangeArrowheads="1" noChangeShapeType="1" noTextEdit="1"/>
              </p:cNvSpPr>
              <p:nvPr/>
            </p:nvSpPr>
            <p:spPr>
              <a:xfrm>
                <a:off x="6905549" y="3471954"/>
                <a:ext cx="2165299" cy="307777"/>
              </a:xfrm>
              <a:prstGeom prst="rect">
                <a:avLst/>
              </a:prstGeom>
              <a:blipFill>
                <a:blip r:embed="rId10"/>
                <a:stretch>
                  <a:fillRect t="-4000" b="-20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A2F47A5-3D5B-3DDC-81A9-0B9BCB0EC3F0}"/>
                  </a:ext>
                </a:extLst>
              </p:cNvPr>
              <p:cNvSpPr txBox="1"/>
              <p:nvPr/>
            </p:nvSpPr>
            <p:spPr>
              <a:xfrm>
                <a:off x="6525158" y="4016044"/>
                <a:ext cx="2268797" cy="738664"/>
              </a:xfrm>
              <a:prstGeom prst="rect">
                <a:avLst/>
              </a:prstGeom>
              <a:noFill/>
            </p:spPr>
            <p:txBody>
              <a:bodyPr wrap="square" rtlCol="0">
                <a:spAutoFit/>
              </a:bodyPr>
              <a:lstStyle/>
              <a:p>
                <a14:m>
                  <m:oMath xmlns:m="http://schemas.openxmlformats.org/officeDocument/2006/math">
                    <m:sSup>
                      <m:sSupPr>
                        <m:ctrlPr>
                          <a:rPr lang="en-TW" i="1" smtClean="0">
                            <a:latin typeface="Cambria Math" panose="02040503050406030204" pitchFamily="18" charset="0"/>
                          </a:rPr>
                        </m:ctrlPr>
                      </m:sSupPr>
                      <m:e>
                        <m:r>
                          <a:rPr lang="en-TW"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m:t>
                        </m:r>
                      </m:sup>
                    </m:sSup>
                  </m:oMath>
                </a14:m>
                <a:r>
                  <a:rPr lang="en-TW" dirty="0"/>
                  <a:t> : the specific set of parameters that minimizes Loss</a:t>
                </a:r>
              </a:p>
            </p:txBody>
          </p:sp>
        </mc:Choice>
        <mc:Fallback xmlns="">
          <p:sp>
            <p:nvSpPr>
              <p:cNvPr id="15" name="TextBox 14">
                <a:extLst>
                  <a:ext uri="{FF2B5EF4-FFF2-40B4-BE49-F238E27FC236}">
                    <a16:creationId xmlns:a16="http://schemas.microsoft.com/office/drawing/2014/main" id="{FA2F47A5-3D5B-3DDC-81A9-0B9BCB0EC3F0}"/>
                  </a:ext>
                </a:extLst>
              </p:cNvPr>
              <p:cNvSpPr txBox="1">
                <a:spLocks noRot="1" noChangeAspect="1" noMove="1" noResize="1" noEditPoints="1" noAdjustHandles="1" noChangeArrowheads="1" noChangeShapeType="1" noTextEdit="1"/>
              </p:cNvSpPr>
              <p:nvPr/>
            </p:nvSpPr>
            <p:spPr>
              <a:xfrm>
                <a:off x="6525158" y="4016044"/>
                <a:ext cx="2268797" cy="738664"/>
              </a:xfrm>
              <a:prstGeom prst="rect">
                <a:avLst/>
              </a:prstGeom>
              <a:blipFill>
                <a:blip r:embed="rId11"/>
                <a:stretch>
                  <a:fillRect l="-556" t="-1695" r="-2778" b="-6780"/>
                </a:stretch>
              </a:blipFill>
            </p:spPr>
            <p:txBody>
              <a:bodyPr/>
              <a:lstStyle/>
              <a:p>
                <a:r>
                  <a:rPr lang="en-TW">
                    <a:noFill/>
                  </a:rPr>
                  <a:t> </a:t>
                </a:r>
              </a:p>
            </p:txBody>
          </p:sp>
        </mc:Fallback>
      </mc:AlternateContent>
      <p:sp>
        <p:nvSpPr>
          <p:cNvPr id="16" name="TextBox 15">
            <a:extLst>
              <a:ext uri="{FF2B5EF4-FFF2-40B4-BE49-F238E27FC236}">
                <a16:creationId xmlns:a16="http://schemas.microsoft.com/office/drawing/2014/main" id="{FE1FD128-6B8E-5198-EFC8-498E3E0D763A}"/>
              </a:ext>
            </a:extLst>
          </p:cNvPr>
          <p:cNvSpPr txBox="1"/>
          <p:nvPr/>
        </p:nvSpPr>
        <p:spPr>
          <a:xfrm>
            <a:off x="5334000" y="4858126"/>
            <a:ext cx="4096512" cy="307777"/>
          </a:xfrm>
          <a:prstGeom prst="rect">
            <a:avLst/>
          </a:prstGeom>
          <a:noFill/>
        </p:spPr>
        <p:txBody>
          <a:bodyPr wrap="square" rtlCol="0">
            <a:spAutoFit/>
          </a:bodyPr>
          <a:lstStyle/>
          <a:p>
            <a:r>
              <a:rPr lang="en-US" dirty="0"/>
              <a:t>Goal achieved: </a:t>
            </a:r>
            <a:r>
              <a:rPr lang="en-TW" dirty="0"/>
              <a:t>loss to be as </a:t>
            </a:r>
            <a:r>
              <a:rPr lang="en-TW" sz="500" dirty="0"/>
              <a:t>small</a:t>
            </a:r>
            <a:r>
              <a:rPr lang="en-TW" dirty="0"/>
              <a:t> as possible</a:t>
            </a:r>
          </a:p>
        </p:txBody>
      </p:sp>
    </p:spTree>
    <p:extLst>
      <p:ext uri="{BB962C8B-B14F-4D97-AF65-F5344CB8AC3E}">
        <p14:creationId xmlns:p14="http://schemas.microsoft.com/office/powerpoint/2010/main" val="3023201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3" name="Google Shape;63;p14"/>
          <p:cNvSpPr txBox="1"/>
          <p:nvPr/>
        </p:nvSpPr>
        <p:spPr>
          <a:xfrm>
            <a:off x="5334000" y="4635804"/>
            <a:ext cx="38100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u="sng" dirty="0">
                <a:solidFill>
                  <a:srgbClr val="FFFFFF"/>
                </a:solidFill>
                <a:hlinkClick r:id="rId3">
                  <a:extLst>
                    <a:ext uri="{A12FA001-AC4F-418D-AE19-62706E023703}">
                      <ahyp:hlinkClr xmlns:ahyp="http://schemas.microsoft.com/office/drawing/2018/hyperlinkcolor" val="tx"/>
                    </a:ext>
                  </a:extLst>
                </a:hlinkClick>
              </a:rPr>
              <a:t>deep learning,optimization,training</a:t>
            </a:r>
            <a:endParaRPr sz="800" dirty="0">
              <a:solidFill>
                <a:srgbClr val="FFFFFF"/>
              </a:solidFill>
            </a:endParaRPr>
          </a:p>
        </p:txBody>
      </p:sp>
      <p:sp>
        <p:nvSpPr>
          <p:cNvPr id="5" name="Google Shape;60;p14" title="Introduction">
            <a:extLst>
              <a:ext uri="{FF2B5EF4-FFF2-40B4-BE49-F238E27FC236}">
                <a16:creationId xmlns:a16="http://schemas.microsoft.com/office/drawing/2014/main" id="{56C7BC85-A672-DDA9-B6B4-839F33B9EF2F}"/>
              </a:ext>
            </a:extLst>
          </p:cNvPr>
          <p:cNvSpPr txBox="1"/>
          <p:nvPr/>
        </p:nvSpPr>
        <p:spPr>
          <a:xfrm>
            <a:off x="154305" y="113299"/>
            <a:ext cx="1719262" cy="7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rPr>
              <a:t>Introduction</a:t>
            </a:r>
            <a:endParaRPr sz="1800" b="1" dirty="0">
              <a:solidFill>
                <a:schemeClr val="tx1"/>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6CC44E-3249-5A50-E209-7ECC7C227B89}"/>
                  </a:ext>
                </a:extLst>
              </p:cNvPr>
              <p:cNvSpPr txBox="1"/>
              <p:nvPr/>
            </p:nvSpPr>
            <p:spPr>
              <a:xfrm>
                <a:off x="572261" y="875299"/>
                <a:ext cx="1719262" cy="400110"/>
              </a:xfrm>
              <a:prstGeom prst="rect">
                <a:avLst/>
              </a:prstGeom>
              <a:noFill/>
              <a:ln w="19050">
                <a:solidFill>
                  <a:srgbClr val="0070C0"/>
                </a:solidFill>
              </a:ln>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TW" sz="200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ea typeface="Cambria Math" panose="02040503050406030204" pitchFamily="18" charset="0"/>
                            </a:rPr>
                            <m:t>𝜃</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TW" sz="2000" dirty="0"/>
              </a:p>
            </p:txBody>
          </p:sp>
        </mc:Choice>
        <mc:Fallback xmlns="">
          <p:sp>
            <p:nvSpPr>
              <p:cNvPr id="9" name="TextBox 8">
                <a:extLst>
                  <a:ext uri="{FF2B5EF4-FFF2-40B4-BE49-F238E27FC236}">
                    <a16:creationId xmlns:a16="http://schemas.microsoft.com/office/drawing/2014/main" id="{CA6CC44E-3249-5A50-E209-7ECC7C227B89}"/>
                  </a:ext>
                </a:extLst>
              </p:cNvPr>
              <p:cNvSpPr txBox="1">
                <a:spLocks noRot="1" noChangeAspect="1" noMove="1" noResize="1" noEditPoints="1" noAdjustHandles="1" noChangeArrowheads="1" noChangeShapeType="1" noTextEdit="1"/>
              </p:cNvSpPr>
              <p:nvPr/>
            </p:nvSpPr>
            <p:spPr>
              <a:xfrm>
                <a:off x="572261" y="875299"/>
                <a:ext cx="1719262" cy="400110"/>
              </a:xfrm>
              <a:prstGeom prst="rect">
                <a:avLst/>
              </a:prstGeom>
              <a:blipFill>
                <a:blip r:embed="rId4"/>
                <a:stretch>
                  <a:fillRect t="-2941" b="-8824"/>
                </a:stretch>
              </a:blipFill>
              <a:ln w="19050">
                <a:solidFill>
                  <a:srgbClr val="0070C0"/>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99EEE54-9059-B269-232C-236A49254C0B}"/>
                  </a:ext>
                </a:extLst>
              </p:cNvPr>
              <p:cNvSpPr txBox="1"/>
              <p:nvPr/>
            </p:nvSpPr>
            <p:spPr>
              <a:xfrm>
                <a:off x="386622" y="1373363"/>
                <a:ext cx="2034709" cy="646331"/>
              </a:xfrm>
              <a:prstGeom prst="rect">
                <a:avLst/>
              </a:prstGeom>
              <a:noFill/>
            </p:spPr>
            <p:txBody>
              <a:bodyPr wrap="square" rtlCol="0">
                <a:spAutoFit/>
              </a:bodyPr>
              <a:lstStyle/>
              <a:p>
                <a14:m>
                  <m:oMath xmlns:m="http://schemas.openxmlformats.org/officeDocument/2006/math">
                    <m:r>
                      <a:rPr lang="en-US" sz="1200" b="0" i="1" smtClean="0">
                        <a:latin typeface="Cambria Math" panose="02040503050406030204" pitchFamily="18" charset="0"/>
                      </a:rPr>
                      <m:t>𝑓</m:t>
                    </m:r>
                    <m:r>
                      <a:rPr lang="en-US" sz="1200" b="0" i="1" smtClean="0">
                        <a:latin typeface="Cambria Math" panose="02040503050406030204" pitchFamily="18" charset="0"/>
                      </a:rPr>
                      <m:t>:</m:t>
                    </m:r>
                  </m:oMath>
                </a14:m>
                <a:r>
                  <a:rPr lang="en-TW" sz="1200" dirty="0"/>
                  <a:t> some big function</a:t>
                </a:r>
              </a:p>
              <a:p>
                <a14:m>
                  <m:oMath xmlns:m="http://schemas.openxmlformats.org/officeDocument/2006/math">
                    <m:r>
                      <a:rPr lang="en-TW" sz="1200" i="1" smtClean="0">
                        <a:latin typeface="Cambria Math" panose="02040503050406030204" pitchFamily="18" charset="0"/>
                        <a:ea typeface="Cambria Math" panose="02040503050406030204" pitchFamily="18" charset="0"/>
                      </a:rPr>
                      <m:t>𝜃</m:t>
                    </m:r>
                  </m:oMath>
                </a14:m>
                <a:r>
                  <a:rPr lang="en-TW" sz="1200" dirty="0"/>
                  <a:t>: a set of parameters (weights and biases)</a:t>
                </a:r>
              </a:p>
            </p:txBody>
          </p:sp>
        </mc:Choice>
        <mc:Fallback xmlns="">
          <p:sp>
            <p:nvSpPr>
              <p:cNvPr id="10" name="TextBox 9">
                <a:extLst>
                  <a:ext uri="{FF2B5EF4-FFF2-40B4-BE49-F238E27FC236}">
                    <a16:creationId xmlns:a16="http://schemas.microsoft.com/office/drawing/2014/main" id="{F99EEE54-9059-B269-232C-236A49254C0B}"/>
                  </a:ext>
                </a:extLst>
              </p:cNvPr>
              <p:cNvSpPr txBox="1">
                <a:spLocks noRot="1" noChangeAspect="1" noMove="1" noResize="1" noEditPoints="1" noAdjustHandles="1" noChangeArrowheads="1" noChangeShapeType="1" noTextEdit="1"/>
              </p:cNvSpPr>
              <p:nvPr/>
            </p:nvSpPr>
            <p:spPr>
              <a:xfrm>
                <a:off x="386622" y="1373363"/>
                <a:ext cx="2034709" cy="646331"/>
              </a:xfrm>
              <a:prstGeom prst="rect">
                <a:avLst/>
              </a:prstGeom>
              <a:blipFill>
                <a:blip r:embed="rId5"/>
                <a:stretch>
                  <a:fillRect b="-5882"/>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D706077-10D6-3D8D-793B-9C1B6C8889D9}"/>
                  </a:ext>
                </a:extLst>
              </p:cNvPr>
              <p:cNvSpPr txBox="1"/>
              <p:nvPr/>
            </p:nvSpPr>
            <p:spPr>
              <a:xfrm>
                <a:off x="490120" y="2417861"/>
                <a:ext cx="2165299" cy="400110"/>
              </a:xfrm>
              <a:prstGeom prst="rect">
                <a:avLst/>
              </a:prstGeom>
              <a:noFill/>
              <a:ln w="19050">
                <a:solidFill>
                  <a:srgbClr val="0070C0"/>
                </a:solidFill>
              </a:ln>
            </p:spPr>
            <p:txBody>
              <a:bodyPr wrap="square" rtlCol="0">
                <a:spAutoFit/>
              </a:bodyPr>
              <a:lstStyle/>
              <a:p>
                <a14:m>
                  <m:oMath xmlns:m="http://schemas.openxmlformats.org/officeDocument/2006/math">
                    <m:sSup>
                      <m:sSupPr>
                        <m:ctrlPr>
                          <a:rPr lang="en-TW" sz="2000" i="1" smtClean="0">
                            <a:latin typeface="Cambria Math" panose="02040503050406030204" pitchFamily="18" charset="0"/>
                          </a:rPr>
                        </m:ctrlPr>
                      </m:sSupPr>
                      <m:e>
                        <m:r>
                          <a:rPr lang="en-TW" sz="2000" i="1" smtClean="0">
                            <a:latin typeface="Cambria Math" panose="02040503050406030204" pitchFamily="18" charset="0"/>
                            <a:ea typeface="Cambria Math" panose="02040503050406030204" pitchFamily="18" charset="0"/>
                          </a:rPr>
                          <m:t>𝜃</m:t>
                        </m:r>
                      </m:e>
                      <m:sup>
                        <m:r>
                          <a:rPr lang="en-US" sz="2000" b="0" i="1" smtClean="0">
                            <a:latin typeface="Cambria Math" panose="02040503050406030204" pitchFamily="18" charset="0"/>
                          </a:rPr>
                          <m:t>∗</m:t>
                        </m:r>
                      </m:sup>
                    </m:sSup>
                  </m:oMath>
                </a14:m>
                <a:r>
                  <a:rPr lang="en-TW" sz="2000" dirty="0"/>
                  <a:t> = </a:t>
                </a:r>
                <a14:m>
                  <m:oMath xmlns:m="http://schemas.openxmlformats.org/officeDocument/2006/math">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rPr>
                          <m:t>𝑎𝑟𝑔𝑚𝑖𝑛</m:t>
                        </m:r>
                      </m:e>
                      <m:sub>
                        <m:r>
                          <a:rPr lang="en-TW" sz="2000" i="1">
                            <a:latin typeface="Cambria Math" panose="02040503050406030204" pitchFamily="18" charset="0"/>
                            <a:ea typeface="Cambria Math" panose="02040503050406030204" pitchFamily="18" charset="0"/>
                          </a:rPr>
                          <m:t>𝜃</m:t>
                        </m:r>
                      </m:sub>
                    </m:sSub>
                    <m:r>
                      <a:rPr lang="en-US" sz="2000" b="0" i="0" dirty="0" smtClean="0">
                        <a:latin typeface="Cambria Math" panose="02040503050406030204" pitchFamily="18" charset="0"/>
                      </a:rPr>
                      <m:t>(</m:t>
                    </m:r>
                    <m:r>
                      <m:rPr>
                        <m:sty m:val="p"/>
                      </m:rPr>
                      <a:rPr lang="en-US" sz="2000" b="0" i="0" dirty="0" smtClean="0">
                        <a:latin typeface="Cambria Math" panose="02040503050406030204" pitchFamily="18" charset="0"/>
                      </a:rPr>
                      <m:t>L</m:t>
                    </m:r>
                    <m:r>
                      <a:rPr lang="en-US" sz="2000" b="0" i="0" dirty="0" smtClean="0">
                        <a:latin typeface="Cambria Math" panose="02040503050406030204" pitchFamily="18" charset="0"/>
                      </a:rPr>
                      <m:t>)</m:t>
                    </m:r>
                  </m:oMath>
                </a14:m>
                <a:endParaRPr lang="en-TW" sz="2000" dirty="0"/>
              </a:p>
            </p:txBody>
          </p:sp>
        </mc:Choice>
        <mc:Fallback xmlns="">
          <p:sp>
            <p:nvSpPr>
              <p:cNvPr id="14" name="TextBox 13">
                <a:extLst>
                  <a:ext uri="{FF2B5EF4-FFF2-40B4-BE49-F238E27FC236}">
                    <a16:creationId xmlns:a16="http://schemas.microsoft.com/office/drawing/2014/main" id="{7D706077-10D6-3D8D-793B-9C1B6C8889D9}"/>
                  </a:ext>
                </a:extLst>
              </p:cNvPr>
              <p:cNvSpPr txBox="1">
                <a:spLocks noRot="1" noChangeAspect="1" noMove="1" noResize="1" noEditPoints="1" noAdjustHandles="1" noChangeArrowheads="1" noChangeShapeType="1" noTextEdit="1"/>
              </p:cNvSpPr>
              <p:nvPr/>
            </p:nvSpPr>
            <p:spPr>
              <a:xfrm>
                <a:off x="490120" y="2417861"/>
                <a:ext cx="2165299" cy="400110"/>
              </a:xfrm>
              <a:prstGeom prst="rect">
                <a:avLst/>
              </a:prstGeom>
              <a:blipFill>
                <a:blip r:embed="rId6"/>
                <a:stretch>
                  <a:fillRect t="-9091" b="-24242"/>
                </a:stretch>
              </a:blipFill>
              <a:ln w="19050">
                <a:solidFill>
                  <a:srgbClr val="0070C0"/>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A2F47A5-3D5B-3DDC-81A9-0B9BCB0EC3F0}"/>
                  </a:ext>
                </a:extLst>
              </p:cNvPr>
              <p:cNvSpPr txBox="1"/>
              <p:nvPr/>
            </p:nvSpPr>
            <p:spPr>
              <a:xfrm>
                <a:off x="386622" y="2939139"/>
                <a:ext cx="2268797" cy="430887"/>
              </a:xfrm>
              <a:prstGeom prst="rect">
                <a:avLst/>
              </a:prstGeom>
              <a:noFill/>
            </p:spPr>
            <p:txBody>
              <a:bodyPr wrap="square" rtlCol="0">
                <a:spAutoFit/>
              </a:bodyPr>
              <a:lstStyle/>
              <a:p>
                <a14:m>
                  <m:oMath xmlns:m="http://schemas.openxmlformats.org/officeDocument/2006/math">
                    <m:sSup>
                      <m:sSupPr>
                        <m:ctrlPr>
                          <a:rPr lang="en-TW" sz="1100" i="1" smtClean="0">
                            <a:latin typeface="Cambria Math" panose="02040503050406030204" pitchFamily="18" charset="0"/>
                          </a:rPr>
                        </m:ctrlPr>
                      </m:sSupPr>
                      <m:e>
                        <m:r>
                          <a:rPr lang="en-TW" sz="1100" i="1" smtClean="0">
                            <a:latin typeface="Cambria Math" panose="02040503050406030204" pitchFamily="18" charset="0"/>
                            <a:ea typeface="Cambria Math" panose="02040503050406030204" pitchFamily="18" charset="0"/>
                          </a:rPr>
                          <m:t>𝜃</m:t>
                        </m:r>
                      </m:e>
                      <m:sup>
                        <m:r>
                          <a:rPr lang="en-US" sz="1100" b="0" i="1" smtClean="0">
                            <a:latin typeface="Cambria Math" panose="02040503050406030204" pitchFamily="18" charset="0"/>
                          </a:rPr>
                          <m:t>∗</m:t>
                        </m:r>
                      </m:sup>
                    </m:sSup>
                  </m:oMath>
                </a14:m>
                <a:r>
                  <a:rPr lang="en-TW" sz="1100" dirty="0"/>
                  <a:t> : the specific set of parameters that minimizes Loss</a:t>
                </a:r>
              </a:p>
            </p:txBody>
          </p:sp>
        </mc:Choice>
        <mc:Fallback xmlns="">
          <p:sp>
            <p:nvSpPr>
              <p:cNvPr id="15" name="TextBox 14">
                <a:extLst>
                  <a:ext uri="{FF2B5EF4-FFF2-40B4-BE49-F238E27FC236}">
                    <a16:creationId xmlns:a16="http://schemas.microsoft.com/office/drawing/2014/main" id="{FA2F47A5-3D5B-3DDC-81A9-0B9BCB0EC3F0}"/>
                  </a:ext>
                </a:extLst>
              </p:cNvPr>
              <p:cNvSpPr txBox="1">
                <a:spLocks noRot="1" noChangeAspect="1" noMove="1" noResize="1" noEditPoints="1" noAdjustHandles="1" noChangeArrowheads="1" noChangeShapeType="1" noTextEdit="1"/>
              </p:cNvSpPr>
              <p:nvPr/>
            </p:nvSpPr>
            <p:spPr>
              <a:xfrm>
                <a:off x="386622" y="2939139"/>
                <a:ext cx="2268797" cy="430887"/>
              </a:xfrm>
              <a:prstGeom prst="rect">
                <a:avLst/>
              </a:prstGeom>
              <a:blipFill>
                <a:blip r:embed="rId7"/>
                <a:stretch>
                  <a:fillRect r="-556" b="-8571"/>
                </a:stretch>
              </a:blipFill>
            </p:spPr>
            <p:txBody>
              <a:bodyPr/>
              <a:lstStyle/>
              <a:p>
                <a:r>
                  <a:rPr lang="en-TW">
                    <a:noFill/>
                  </a:rPr>
                  <a:t> </a:t>
                </a:r>
              </a:p>
            </p:txBody>
          </p:sp>
        </mc:Fallback>
      </mc:AlternateContent>
      <p:cxnSp>
        <p:nvCxnSpPr>
          <p:cNvPr id="17" name="Straight Connector 16">
            <a:extLst>
              <a:ext uri="{FF2B5EF4-FFF2-40B4-BE49-F238E27FC236}">
                <a16:creationId xmlns:a16="http://schemas.microsoft.com/office/drawing/2014/main" id="{61F1E192-0EC5-97BA-1E71-44478986D23C}"/>
              </a:ext>
            </a:extLst>
          </p:cNvPr>
          <p:cNvCxnSpPr>
            <a:cxnSpLocks/>
            <a:stCxn id="9" idx="3"/>
          </p:cNvCxnSpPr>
          <p:nvPr/>
        </p:nvCxnSpPr>
        <p:spPr>
          <a:xfrm>
            <a:off x="2291523" y="1075354"/>
            <a:ext cx="11539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7A35A6-93D2-8959-206B-31F6094B9BED}"/>
              </a:ext>
            </a:extLst>
          </p:cNvPr>
          <p:cNvCxnSpPr>
            <a:cxnSpLocks/>
          </p:cNvCxnSpPr>
          <p:nvPr/>
        </p:nvCxnSpPr>
        <p:spPr>
          <a:xfrm>
            <a:off x="2655419" y="2607126"/>
            <a:ext cx="79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91531FF-2F01-9C85-81AB-EDA65FCA0788}"/>
              </a:ext>
            </a:extLst>
          </p:cNvPr>
          <p:cNvCxnSpPr/>
          <p:nvPr/>
        </p:nvCxnSpPr>
        <p:spPr>
          <a:xfrm>
            <a:off x="3445459" y="1075354"/>
            <a:ext cx="0" cy="1531772"/>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C2E8B73-6EFF-23C5-0199-C5D274158892}"/>
              </a:ext>
            </a:extLst>
          </p:cNvPr>
          <p:cNvSpPr txBox="1"/>
          <p:nvPr/>
        </p:nvSpPr>
        <p:spPr>
          <a:xfrm>
            <a:off x="2421333" y="3949632"/>
            <a:ext cx="1024126" cy="307777"/>
          </a:xfrm>
          <a:prstGeom prst="rect">
            <a:avLst/>
          </a:prstGeom>
          <a:noFill/>
          <a:ln w="28575">
            <a:solidFill>
              <a:srgbClr val="00B050"/>
            </a:solidFill>
          </a:ln>
        </p:spPr>
        <p:txBody>
          <a:bodyPr wrap="square" rtlCol="0">
            <a:spAutoFit/>
          </a:bodyPr>
          <a:lstStyle/>
          <a:p>
            <a:r>
              <a:rPr lang="en-TW" dirty="0"/>
              <a:t>Test data</a:t>
            </a:r>
          </a:p>
        </p:txBody>
      </p:sp>
      <p:cxnSp>
        <p:nvCxnSpPr>
          <p:cNvPr id="26" name="Straight Connector 25">
            <a:extLst>
              <a:ext uri="{FF2B5EF4-FFF2-40B4-BE49-F238E27FC236}">
                <a16:creationId xmlns:a16="http://schemas.microsoft.com/office/drawing/2014/main" id="{350A8DA2-AE13-3ED2-E79D-B52FE630D389}"/>
              </a:ext>
            </a:extLst>
          </p:cNvPr>
          <p:cNvCxnSpPr/>
          <p:nvPr/>
        </p:nvCxnSpPr>
        <p:spPr>
          <a:xfrm>
            <a:off x="3445459" y="1841240"/>
            <a:ext cx="460858"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ounded Rectangle 26">
                <a:extLst>
                  <a:ext uri="{FF2B5EF4-FFF2-40B4-BE49-F238E27FC236}">
                    <a16:creationId xmlns:a16="http://schemas.microsoft.com/office/drawing/2014/main" id="{42CD5CD2-FAF3-FD4F-4FA6-6B180A3BEA35}"/>
                  </a:ext>
                </a:extLst>
              </p:cNvPr>
              <p:cNvSpPr/>
              <p:nvPr/>
            </p:nvSpPr>
            <p:spPr>
              <a:xfrm>
                <a:off x="3906317" y="1373363"/>
                <a:ext cx="1492295" cy="936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TW" sz="3200" i="1" smtClean="0">
                              <a:latin typeface="Cambria Math" panose="02040503050406030204" pitchFamily="18" charset="0"/>
                            </a:rPr>
                          </m:ctrlPr>
                        </m:sSubPr>
                        <m:e>
                          <m:r>
                            <a:rPr lang="en-US" sz="3200" b="0" i="1" smtClean="0">
                              <a:latin typeface="Cambria Math" panose="02040503050406030204" pitchFamily="18" charset="0"/>
                            </a:rPr>
                            <m:t>𝑓</m:t>
                          </m:r>
                        </m:e>
                        <m:sub>
                          <m:sSup>
                            <m:sSupPr>
                              <m:ctrlPr>
                                <a:rPr lang="en-TW" sz="3200" i="1" smtClean="0">
                                  <a:latin typeface="Cambria Math" panose="02040503050406030204" pitchFamily="18" charset="0"/>
                                </a:rPr>
                              </m:ctrlPr>
                            </m:sSupPr>
                            <m:e>
                              <m:r>
                                <a:rPr lang="en-TW" sz="3200" i="1" smtClean="0">
                                  <a:latin typeface="Cambria Math" panose="02040503050406030204" pitchFamily="18" charset="0"/>
                                  <a:ea typeface="Cambria Math" panose="02040503050406030204" pitchFamily="18" charset="0"/>
                                </a:rPr>
                                <m:t>𝜃</m:t>
                              </m:r>
                            </m:e>
                            <m:sup>
                              <m:r>
                                <a:rPr lang="en-US" sz="3200" b="0" i="1" smtClean="0">
                                  <a:latin typeface="Cambria Math" panose="02040503050406030204" pitchFamily="18" charset="0"/>
                                </a:rPr>
                                <m:t>∗</m:t>
                              </m:r>
                            </m:sup>
                          </m:sSup>
                        </m:sub>
                      </m:sSub>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m:oMathPara>
                </a14:m>
                <a:endParaRPr lang="en-TW" sz="3200" dirty="0"/>
              </a:p>
            </p:txBody>
          </p:sp>
        </mc:Choice>
        <mc:Fallback xmlns="">
          <p:sp>
            <p:nvSpPr>
              <p:cNvPr id="27" name="Rounded Rectangle 26">
                <a:extLst>
                  <a:ext uri="{FF2B5EF4-FFF2-40B4-BE49-F238E27FC236}">
                    <a16:creationId xmlns:a16="http://schemas.microsoft.com/office/drawing/2014/main" id="{42CD5CD2-FAF3-FD4F-4FA6-6B180A3BEA35}"/>
                  </a:ext>
                </a:extLst>
              </p:cNvPr>
              <p:cNvSpPr>
                <a:spLocks noRot="1" noChangeAspect="1" noMove="1" noResize="1" noEditPoints="1" noAdjustHandles="1" noChangeArrowheads="1" noChangeShapeType="1" noTextEdit="1"/>
              </p:cNvSpPr>
              <p:nvPr/>
            </p:nvSpPr>
            <p:spPr>
              <a:xfrm>
                <a:off x="3906317" y="1373363"/>
                <a:ext cx="1492295" cy="936340"/>
              </a:xfrm>
              <a:prstGeom prst="roundRect">
                <a:avLst/>
              </a:prstGeom>
              <a:blipFill>
                <a:blip r:embed="rId8"/>
                <a:stretch>
                  <a:fillRect/>
                </a:stretch>
              </a:blipFill>
            </p:spPr>
            <p:txBody>
              <a:bodyPr/>
              <a:lstStyle/>
              <a:p>
                <a:r>
                  <a:rPr lang="en-TW">
                    <a:noFill/>
                  </a:rPr>
                  <a:t> </a:t>
                </a:r>
              </a:p>
            </p:txBody>
          </p:sp>
        </mc:Fallback>
      </mc:AlternateContent>
      <p:sp>
        <p:nvSpPr>
          <p:cNvPr id="28" name="TextBox 27">
            <a:extLst>
              <a:ext uri="{FF2B5EF4-FFF2-40B4-BE49-F238E27FC236}">
                <a16:creationId xmlns:a16="http://schemas.microsoft.com/office/drawing/2014/main" id="{9289386B-BAEB-584E-72ED-C80D9366B6A8}"/>
              </a:ext>
            </a:extLst>
          </p:cNvPr>
          <p:cNvSpPr txBox="1"/>
          <p:nvPr/>
        </p:nvSpPr>
        <p:spPr>
          <a:xfrm>
            <a:off x="3803903" y="996652"/>
            <a:ext cx="2245761" cy="307777"/>
          </a:xfrm>
          <a:prstGeom prst="rect">
            <a:avLst/>
          </a:prstGeom>
          <a:noFill/>
        </p:spPr>
        <p:txBody>
          <a:bodyPr wrap="square" rtlCol="0">
            <a:spAutoFit/>
          </a:bodyPr>
          <a:lstStyle/>
          <a:p>
            <a:r>
              <a:rPr lang="en-TW" dirty="0"/>
              <a:t> optimized          model</a:t>
            </a:r>
          </a:p>
        </p:txBody>
      </p:sp>
      <p:pic>
        <p:nvPicPr>
          <p:cNvPr id="29" name="Picture 28">
            <a:extLst>
              <a:ext uri="{FF2B5EF4-FFF2-40B4-BE49-F238E27FC236}">
                <a16:creationId xmlns:a16="http://schemas.microsoft.com/office/drawing/2014/main" id="{C29370F9-F706-82F7-450E-EB01E3102F91}"/>
              </a:ext>
            </a:extLst>
          </p:cNvPr>
          <p:cNvPicPr>
            <a:picLocks noChangeAspect="1"/>
          </p:cNvPicPr>
          <p:nvPr/>
        </p:nvPicPr>
        <p:blipFill rotWithShape="1">
          <a:blip r:embed="rId9"/>
          <a:srcRect r="50000"/>
          <a:stretch/>
        </p:blipFill>
        <p:spPr>
          <a:xfrm>
            <a:off x="3566160" y="716681"/>
            <a:ext cx="352957" cy="450000"/>
          </a:xfrm>
          <a:prstGeom prst="rect">
            <a:avLst/>
          </a:prstGeom>
        </p:spPr>
      </p:pic>
      <p:pic>
        <p:nvPicPr>
          <p:cNvPr id="30" name="Picture 29">
            <a:extLst>
              <a:ext uri="{FF2B5EF4-FFF2-40B4-BE49-F238E27FC236}">
                <a16:creationId xmlns:a16="http://schemas.microsoft.com/office/drawing/2014/main" id="{7F120A6C-FFEE-EFAF-6640-D8797DF5564B}"/>
              </a:ext>
            </a:extLst>
          </p:cNvPr>
          <p:cNvPicPr>
            <a:picLocks noChangeAspect="1"/>
          </p:cNvPicPr>
          <p:nvPr/>
        </p:nvPicPr>
        <p:blipFill rotWithShape="1">
          <a:blip r:embed="rId9"/>
          <a:srcRect l="50000"/>
          <a:stretch/>
        </p:blipFill>
        <p:spPr>
          <a:xfrm>
            <a:off x="4751218" y="713737"/>
            <a:ext cx="351129" cy="447669"/>
          </a:xfrm>
          <a:prstGeom prst="rect">
            <a:avLst/>
          </a:prstGeom>
        </p:spPr>
      </p:pic>
      <p:cxnSp>
        <p:nvCxnSpPr>
          <p:cNvPr id="32" name="Straight Arrow Connector 31">
            <a:extLst>
              <a:ext uri="{FF2B5EF4-FFF2-40B4-BE49-F238E27FC236}">
                <a16:creationId xmlns:a16="http://schemas.microsoft.com/office/drawing/2014/main" id="{AB11E8F7-A722-5F35-DB50-959A610BD935}"/>
              </a:ext>
            </a:extLst>
          </p:cNvPr>
          <p:cNvCxnSpPr>
            <a:endCxn id="27" idx="2"/>
          </p:cNvCxnSpPr>
          <p:nvPr/>
        </p:nvCxnSpPr>
        <p:spPr>
          <a:xfrm flipV="1">
            <a:off x="4652464" y="2309703"/>
            <a:ext cx="1" cy="17938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BB6A1F2-9E47-EB17-222D-41359E28237E}"/>
              </a:ext>
            </a:extLst>
          </p:cNvPr>
          <p:cNvCxnSpPr>
            <a:endCxn id="24" idx="3"/>
          </p:cNvCxnSpPr>
          <p:nvPr/>
        </p:nvCxnSpPr>
        <p:spPr>
          <a:xfrm flipH="1">
            <a:off x="3445459" y="4103520"/>
            <a:ext cx="1207005"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323D516-7542-2C8F-38CE-418C7C246584}"/>
              </a:ext>
            </a:extLst>
          </p:cNvPr>
          <p:cNvCxnSpPr>
            <a:cxnSpLocks/>
          </p:cNvCxnSpPr>
          <p:nvPr/>
        </p:nvCxnSpPr>
        <p:spPr>
          <a:xfrm flipV="1">
            <a:off x="5449819" y="1841240"/>
            <a:ext cx="1141176" cy="541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descr="A person in a black bag&#10;&#10;Description automatically generated">
            <a:extLst>
              <a:ext uri="{FF2B5EF4-FFF2-40B4-BE49-F238E27FC236}">
                <a16:creationId xmlns:a16="http://schemas.microsoft.com/office/drawing/2014/main" id="{231C78E8-842F-2F36-09F5-AA708A0809EC}"/>
              </a:ext>
            </a:extLst>
          </p:cNvPr>
          <p:cNvPicPr>
            <a:picLocks noChangeAspect="1"/>
          </p:cNvPicPr>
          <p:nvPr/>
        </p:nvPicPr>
        <p:blipFill>
          <a:blip r:embed="rId10"/>
          <a:stretch>
            <a:fillRect/>
          </a:stretch>
        </p:blipFill>
        <p:spPr>
          <a:xfrm>
            <a:off x="6649510" y="512511"/>
            <a:ext cx="2301543" cy="2317660"/>
          </a:xfrm>
          <a:prstGeom prst="rect">
            <a:avLst/>
          </a:prstGeom>
        </p:spPr>
      </p:pic>
      <p:sp>
        <p:nvSpPr>
          <p:cNvPr id="42" name="TextBox 41">
            <a:extLst>
              <a:ext uri="{FF2B5EF4-FFF2-40B4-BE49-F238E27FC236}">
                <a16:creationId xmlns:a16="http://schemas.microsoft.com/office/drawing/2014/main" id="{CF53DB72-66D5-E8AB-1B9B-B3A80502D31E}"/>
              </a:ext>
            </a:extLst>
          </p:cNvPr>
          <p:cNvSpPr txBox="1"/>
          <p:nvPr/>
        </p:nvSpPr>
        <p:spPr>
          <a:xfrm>
            <a:off x="6108192" y="3599078"/>
            <a:ext cx="2560320" cy="1169551"/>
          </a:xfrm>
          <a:prstGeom prst="rect">
            <a:avLst/>
          </a:prstGeom>
          <a:noFill/>
        </p:spPr>
        <p:txBody>
          <a:bodyPr wrap="square" rtlCol="0">
            <a:spAutoFit/>
          </a:bodyPr>
          <a:lstStyle/>
          <a:p>
            <a:r>
              <a:rPr lang="en-US" dirty="0"/>
              <a:t>V</a:t>
            </a:r>
            <a:r>
              <a:rPr lang="en-TW" dirty="0"/>
              <a:t>alidation set?</a:t>
            </a:r>
          </a:p>
          <a:p>
            <a:r>
              <a:rPr lang="en-US" dirty="0"/>
              <a:t>M</a:t>
            </a:r>
            <a:r>
              <a:rPr lang="en-TW" dirty="0"/>
              <a:t>odel bias?</a:t>
            </a:r>
          </a:p>
          <a:p>
            <a:r>
              <a:rPr lang="en-TW" dirty="0"/>
              <a:t>… and other considerations</a:t>
            </a:r>
          </a:p>
          <a:p>
            <a:endParaRPr lang="en-TW" dirty="0"/>
          </a:p>
          <a:p>
            <a:r>
              <a:rPr lang="en-US" dirty="0"/>
              <a:t>Not the focus today </a:t>
            </a:r>
            <a:r>
              <a:rPr lang="en-US" dirty="0">
                <a:sym typeface="Wingdings" pitchFamily="2" charset="2"/>
              </a:rPr>
              <a:t></a:t>
            </a:r>
            <a:endParaRPr lang="en-TW" dirty="0"/>
          </a:p>
        </p:txBody>
      </p:sp>
    </p:spTree>
    <p:extLst>
      <p:ext uri="{BB962C8B-B14F-4D97-AF65-F5344CB8AC3E}">
        <p14:creationId xmlns:p14="http://schemas.microsoft.com/office/powerpoint/2010/main" val="2773674228"/>
      </p:ext>
    </p:extLst>
  </p:cSld>
  <p:clrMapOvr>
    <a:masterClrMapping/>
  </p:clrMapOvr>
</p:sld>
</file>

<file path=ppt/theme/theme1.xml><?xml version="1.0" encoding="utf-8"?>
<a:theme xmlns:a="http://schemas.openxmlformats.org/drawingml/2006/main" name="Simple L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{724FA77A-7F81-E241-BF92-690AB0F849F7}tf10001079</Template>
  <TotalTime>766</TotalTime>
  <Words>3514</Words>
  <Application>Microsoft Macintosh PowerPoint</Application>
  <PresentationFormat>On-screen Show (16:9)</PresentationFormat>
  <Paragraphs>427</Paragraphs>
  <Slides>40</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NimbusRomNo9L</vt:lpstr>
      <vt:lpstr>YouTube Sans</vt:lpstr>
      <vt:lpstr>Arial</vt:lpstr>
      <vt:lpstr>Cambria Math</vt:lpstr>
      <vt:lpstr>Lato</vt:lpstr>
      <vt:lpstr>Lucida Grande</vt:lpstr>
      <vt:lpstr>Merriweather Sans</vt:lpstr>
      <vt:lpstr>Simple Light</vt:lpstr>
      <vt:lpstr>Building Deep Learning       Applications</vt:lpstr>
      <vt:lpstr>Building Deep Learning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Ben Chen</cp:lastModifiedBy>
  <cp:revision>498</cp:revision>
  <dcterms:modified xsi:type="dcterms:W3CDTF">2023-10-23T08:40:41Z</dcterms:modified>
</cp:coreProperties>
</file>